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6"/>
  </p:notesMasterIdLst>
  <p:sldIdLst>
    <p:sldId id="256" r:id="rId5"/>
    <p:sldId id="257" r:id="rId6"/>
    <p:sldId id="258" r:id="rId7"/>
    <p:sldId id="259"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2" r:id="rId25"/>
  </p:sldIdLst>
  <p:sldSz cx="9144000" cy="6858000" type="screen4x3"/>
  <p:notesSz cx="6858000" cy="9144000"/>
  <p:embeddedFontLst>
    <p:embeddedFont>
      <p:font typeface="Calibri" panose="020F0502020204030204" pitchFamily="34" charset="0"/>
      <p:regular r:id="rId27"/>
      <p:bold r:id="rId28"/>
      <p:italic r:id="rId29"/>
      <p:boldItalic r:id="rId30"/>
    </p:embeddedFont>
    <p:embeddedFont>
      <p:font typeface="Pacifico" panose="020B0604020202020204" charset="0"/>
      <p:regular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i9erMucCkIlNsCMWmYqMeA7k51h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9FAD61-8A27-4382-A594-21FBD684AF23}" v="4" dt="2022-01-26T11:09:04.188"/>
  </p1510:revLst>
</p1510:revInfo>
</file>

<file path=ppt/tableStyles.xml><?xml version="1.0" encoding="utf-8"?>
<a:tblStyleLst xmlns:a="http://schemas.openxmlformats.org/drawingml/2006/main" def="{96DA4237-3AEA-42BE-905B-A0839F570A8E}">
  <a:tblStyle styleId="{96DA4237-3AEA-42BE-905B-A0839F570A8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1C143CD9-480D-4A85-9705-7175510B98DE}"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40" Type="http://customschemas.google.com/relationships/presentationmetadata" Target="metadata"/><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3" name="Google Shape;313;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2" name="Google Shape;322;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bedd3ac800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9" name="Google Shape;329;gbedd3ac800_0_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bedd3ac800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gbedd3ac800_0_6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c05c315d18_0_47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gc05c315d18_0_4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c05c315d18_0_47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gc05c315d18_0_4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bedd3ac800_0_7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bedd3ac800_0_7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bedd3ac800_0_8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1" name="Google Shape;361;gbedd3ac800_0_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bedd3ac800_0_8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7" name="Google Shape;367;gbedd3ac800_0_8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bedd3ac800_0_9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3" name="Google Shape;373;gbedd3ac800_0_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1" name="Google Shape;241;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bedd3ac800_0_9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gbedd3ac800_0_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03" name="Google Shape;403;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8" name="Google Shape;24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4" name="Google Shape;25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1" name="Google Shape;26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5" name="Google Shape;28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bedd3ac800_0_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1" name="Google Shape;291;gbedd3ac800_0_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bedd3ac800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8" name="Google Shape;298;gbedd3ac800_0_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bedd3ac800_0_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5" name="Google Shape;305;gbedd3ac800_0_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5"/>
        <p:cNvGrpSpPr/>
        <p:nvPr/>
      </p:nvGrpSpPr>
      <p:grpSpPr>
        <a:xfrm>
          <a:off x="0" y="0"/>
          <a:ext cx="0" cy="0"/>
          <a:chOff x="0" y="0"/>
          <a:chExt cx="0" cy="0"/>
        </a:xfrm>
      </p:grpSpPr>
      <p:pic>
        <p:nvPicPr>
          <p:cNvPr id="16" name="Google Shape;16;p15"/>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17" name="Google Shape;17;p15"/>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5"/>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9" name="Google Shape;19;p15"/>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20" name="Google Shape;20;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86" name="Google Shape;86;p2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87" name="Google Shape;87;p25"/>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a:solidFill>
                  <a:schemeClr val="lt1"/>
                </a:solidFill>
                <a:latin typeface="Arial"/>
                <a:ea typeface="Arial"/>
                <a:cs typeface="Arial"/>
                <a:sym typeface="Arial"/>
              </a:rPr>
              <a:t>Any Questions?</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88"/>
        <p:cNvGrpSpPr/>
        <p:nvPr/>
      </p:nvGrpSpPr>
      <p:grpSpPr>
        <a:xfrm>
          <a:off x="0" y="0"/>
          <a:ext cx="0" cy="0"/>
          <a:chOff x="0" y="0"/>
          <a:chExt cx="0" cy="0"/>
        </a:xfrm>
      </p:grpSpPr>
      <p:sp>
        <p:nvSpPr>
          <p:cNvPr id="89" name="Google Shape;89;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92" name="Google Shape;92;p26"/>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93" name="Google Shape;93;p26"/>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a:solidFill>
                  <a:schemeClr val="lt1"/>
                </a:solidFill>
                <a:latin typeface="Arial"/>
                <a:ea typeface="Arial"/>
                <a:cs typeface="Arial"/>
                <a:sym typeface="Arial"/>
              </a:rPr>
              <a:t>Any Questions?</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4"/>
        <p:cNvGrpSpPr/>
        <p:nvPr/>
      </p:nvGrpSpPr>
      <p:grpSpPr>
        <a:xfrm>
          <a:off x="0" y="0"/>
          <a:ext cx="0" cy="0"/>
          <a:chOff x="0" y="0"/>
          <a:chExt cx="0" cy="0"/>
        </a:xfrm>
      </p:grpSpPr>
      <p:sp>
        <p:nvSpPr>
          <p:cNvPr id="95" name="Google Shape;95;p2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97" name="Google Shape;97;p2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98" name="Google Shape;98;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1"/>
        <p:cNvGrpSpPr/>
        <p:nvPr/>
      </p:nvGrpSpPr>
      <p:grpSpPr>
        <a:xfrm>
          <a:off x="0" y="0"/>
          <a:ext cx="0" cy="0"/>
          <a:chOff x="0" y="0"/>
          <a:chExt cx="0" cy="0"/>
        </a:xfrm>
      </p:grpSpPr>
      <p:sp>
        <p:nvSpPr>
          <p:cNvPr id="102" name="Google Shape;102;p2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04" name="Google Shape;104;p2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05" name="Google Shape;105;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8"/>
        <p:cNvGrpSpPr/>
        <p:nvPr/>
      </p:nvGrpSpPr>
      <p:grpSpPr>
        <a:xfrm>
          <a:off x="0" y="0"/>
          <a:ext cx="0" cy="0"/>
          <a:chOff x="0" y="0"/>
          <a:chExt cx="0" cy="0"/>
        </a:xfrm>
      </p:grpSpPr>
      <p:sp>
        <p:nvSpPr>
          <p:cNvPr id="109" name="Google Shape;109;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4"/>
        <p:cNvGrpSpPr/>
        <p:nvPr/>
      </p:nvGrpSpPr>
      <p:grpSpPr>
        <a:xfrm>
          <a:off x="0" y="0"/>
          <a:ext cx="0" cy="0"/>
          <a:chOff x="0" y="0"/>
          <a:chExt cx="0" cy="0"/>
        </a:xfrm>
      </p:grpSpPr>
      <p:sp>
        <p:nvSpPr>
          <p:cNvPr id="115" name="Google Shape;115;p30"/>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3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7" name="Google Shape;117;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
        <p:cNvGrpSpPr/>
        <p:nvPr/>
      </p:nvGrpSpPr>
      <p:grpSpPr>
        <a:xfrm>
          <a:off x="0" y="0"/>
          <a:ext cx="0" cy="0"/>
          <a:chOff x="0" y="0"/>
          <a:chExt cx="0" cy="0"/>
        </a:xfrm>
      </p:grpSpPr>
      <p:pic>
        <p:nvPicPr>
          <p:cNvPr id="24" name="Google Shape;24;p16"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5"/>
        <p:cNvGrpSpPr/>
        <p:nvPr/>
      </p:nvGrpSpPr>
      <p:grpSpPr>
        <a:xfrm>
          <a:off x="0" y="0"/>
          <a:ext cx="0" cy="0"/>
          <a:chOff x="0" y="0"/>
          <a:chExt cx="0" cy="0"/>
        </a:xfrm>
      </p:grpSpPr>
      <p:pic>
        <p:nvPicPr>
          <p:cNvPr id="26" name="Google Shape;26;p17"/>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27" name="Google Shape;27;p1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29" name="Google Shape;29;p17"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30" name="Google Shape;30;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3"/>
        <p:cNvGrpSpPr/>
        <p:nvPr/>
      </p:nvGrpSpPr>
      <p:grpSpPr>
        <a:xfrm>
          <a:off x="0" y="0"/>
          <a:ext cx="0" cy="0"/>
          <a:chOff x="0" y="0"/>
          <a:chExt cx="0" cy="0"/>
        </a:xfrm>
      </p:grpSpPr>
      <p:sp>
        <p:nvSpPr>
          <p:cNvPr id="34" name="Google Shape;34;p18"/>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6" name="Google Shape;3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39" name="Google Shape;39;p18"/>
          <p:cNvPicPr preferRelativeResize="0"/>
          <p:nvPr/>
        </p:nvPicPr>
        <p:blipFill rotWithShape="1">
          <a:blip r:embed="rId2">
            <a:alphaModFix/>
          </a:blip>
          <a:srcRect l="12671" r="12790"/>
          <a:stretch/>
        </p:blipFill>
        <p:spPr>
          <a:xfrm>
            <a:off x="0" y="0"/>
            <a:ext cx="9144000" cy="6858000"/>
          </a:xfrm>
          <a:prstGeom prst="rect">
            <a:avLst/>
          </a:prstGeom>
          <a:noFill/>
          <a:ln>
            <a:noFill/>
          </a:ln>
        </p:spPr>
      </p:pic>
      <p:pic>
        <p:nvPicPr>
          <p:cNvPr id="40" name="Google Shape;40;p18"/>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1"/>
        <p:cNvGrpSpPr/>
        <p:nvPr/>
      </p:nvGrpSpPr>
      <p:grpSpPr>
        <a:xfrm>
          <a:off x="0" y="0"/>
          <a:ext cx="0" cy="0"/>
          <a:chOff x="0" y="0"/>
          <a:chExt cx="0" cy="0"/>
        </a:xfrm>
      </p:grpSpPr>
      <p:pic>
        <p:nvPicPr>
          <p:cNvPr id="42" name="Google Shape;42;p19"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0" cy="1308919"/>
          </a:xfrm>
          <a:prstGeom prst="rect">
            <a:avLst/>
          </a:prstGeom>
          <a:noFill/>
          <a:ln>
            <a:noFill/>
          </a:ln>
        </p:spPr>
      </p:pic>
      <p:sp>
        <p:nvSpPr>
          <p:cNvPr id="43" name="Google Shape;43;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48"/>
        <p:cNvGrpSpPr/>
        <p:nvPr/>
      </p:nvGrpSpPr>
      <p:grpSpPr>
        <a:xfrm>
          <a:off x="0" y="0"/>
          <a:ext cx="0" cy="0"/>
          <a:chOff x="0" y="0"/>
          <a:chExt cx="0" cy="0"/>
        </a:xfrm>
      </p:grpSpPr>
      <p:pic>
        <p:nvPicPr>
          <p:cNvPr id="49" name="Google Shape;49;p20"/>
          <p:cNvPicPr preferRelativeResize="0"/>
          <p:nvPr/>
        </p:nvPicPr>
        <p:blipFill rotWithShape="1">
          <a:blip r:embed="rId2">
            <a:alphaModFix/>
          </a:blip>
          <a:srcRect/>
          <a:stretch/>
        </p:blipFill>
        <p:spPr>
          <a:xfrm>
            <a:off x="-8231" y="1911"/>
            <a:ext cx="9152231" cy="1265237"/>
          </a:xfrm>
          <a:prstGeom prst="rect">
            <a:avLst/>
          </a:prstGeom>
          <a:noFill/>
          <a:ln>
            <a:noFill/>
          </a:ln>
        </p:spPr>
      </p:pic>
      <p:sp>
        <p:nvSpPr>
          <p:cNvPr id="50" name="Google Shape;50;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2" name="Google Shape;52;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sp>
        <p:nvSpPr>
          <p:cNvPr id="56" name="Google Shape;56;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58" name="Google Shape;58;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2"/>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4" name="Google Shape;64;p22"/>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5" name="Google Shape;65;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1" name="Google Shape;71;p2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2" name="Google Shape;72;p2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3" name="Google Shape;73;p2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4" name="Google Shape;74;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astpapers.download.wjec.co.uk/s19-2153-01.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pastpapers.download.wjec.co.uk/s19-2150u20-1%20wjec%20as%20law%20unit%202%20ms%20s19%20(new)-ms.pdf"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ailto:joanna.lewis@wjec.co.uk"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1">
            <a:hlinkClick r:id="rId3"/>
          </p:cNvPr>
          <p:cNvPicPr preferRelativeResize="0"/>
          <p:nvPr/>
        </p:nvPicPr>
        <p:blipFill rotWithShape="1">
          <a:blip r:embed="rId4">
            <a:alphaModFix/>
          </a:blip>
          <a:srcRect/>
          <a:stretch/>
        </p:blipFill>
        <p:spPr>
          <a:xfrm>
            <a:off x="146526" y="5928233"/>
            <a:ext cx="700998" cy="700998"/>
          </a:xfrm>
          <a:prstGeom prst="rect">
            <a:avLst/>
          </a:prstGeom>
          <a:noFill/>
          <a:ln>
            <a:noFill/>
          </a:ln>
        </p:spPr>
      </p:pic>
      <p:sp>
        <p:nvSpPr>
          <p:cNvPr id="237" name="Google Shape;237;p1"/>
          <p:cNvSpPr txBox="1">
            <a:spLocks noGrp="1"/>
          </p:cNvSpPr>
          <p:nvPr>
            <p:ph type="ctrTitle"/>
          </p:nvPr>
        </p:nvSpPr>
        <p:spPr>
          <a:xfrm>
            <a:off x="497025" y="1625199"/>
            <a:ext cx="7772400" cy="5236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br>
              <a:rPr lang="en-GB" dirty="0">
                <a:solidFill>
                  <a:schemeClr val="lt1"/>
                </a:solidFill>
                <a:latin typeface="Arial"/>
                <a:ea typeface="Arial"/>
                <a:cs typeface="Arial"/>
                <a:sym typeface="Arial"/>
              </a:rPr>
            </a:br>
            <a:r>
              <a:rPr lang="en-GB" dirty="0">
                <a:solidFill>
                  <a:schemeClr val="lt1"/>
                </a:solidFill>
                <a:latin typeface="Arial"/>
                <a:ea typeface="Arial"/>
                <a:cs typeface="Arial"/>
                <a:sym typeface="Arial"/>
              </a:rPr>
              <a:t>Assessing WJEC </a:t>
            </a:r>
            <a:r>
              <a:rPr lang="en-GB" i="1" dirty="0">
                <a:solidFill>
                  <a:schemeClr val="lt1"/>
                </a:solidFill>
                <a:latin typeface="Arial"/>
                <a:ea typeface="Arial"/>
                <a:cs typeface="Arial"/>
                <a:sym typeface="Arial"/>
              </a:rPr>
              <a:t>AS level Law Unit 2</a:t>
            </a:r>
            <a:br>
              <a:rPr lang="en-GB" dirty="0"/>
            </a:br>
            <a:r>
              <a:rPr lang="en-GB" i="1" dirty="0"/>
              <a:t> </a:t>
            </a:r>
            <a:endParaRPr dirty="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8"/>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 </a:t>
            </a:r>
            <a:endParaRPr sz="1400" b="0" i="0" u="none" strike="noStrike" cap="none">
              <a:solidFill>
                <a:srgbClr val="000000"/>
              </a:solidFill>
              <a:latin typeface="Arial"/>
              <a:ea typeface="Arial"/>
              <a:cs typeface="Arial"/>
              <a:sym typeface="Arial"/>
            </a:endParaRPr>
          </a:p>
        </p:txBody>
      </p:sp>
      <p:sp>
        <p:nvSpPr>
          <p:cNvPr id="316" name="Google Shape;316;p8"/>
          <p:cNvSpPr txBox="1"/>
          <p:nvPr/>
        </p:nvSpPr>
        <p:spPr>
          <a:xfrm>
            <a:off x="287525" y="1421153"/>
            <a:ext cx="8568900" cy="5553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Characteristics of a successful response</a:t>
            </a:r>
            <a:endParaRPr sz="1400" b="0" i="0" u="none" strike="noStrike" cap="none" dirty="0">
              <a:solidFill>
                <a:srgbClr val="000000"/>
              </a:solidFill>
              <a:latin typeface="Arial"/>
              <a:ea typeface="Arial"/>
              <a:cs typeface="Arial"/>
              <a:sym typeface="Arial"/>
            </a:endParaRPr>
          </a:p>
          <a:p>
            <a:pPr marL="457200" lvl="0" indent="457200" algn="l" rtl="0">
              <a:lnSpc>
                <a:spcPct val="120000"/>
              </a:lnSpc>
              <a:spcBef>
                <a:spcPts val="0"/>
              </a:spcBef>
              <a:spcAft>
                <a:spcPts val="0"/>
              </a:spcAft>
              <a:buNone/>
            </a:pPr>
            <a:r>
              <a:rPr lang="en-GB" sz="1800" b="1" dirty="0">
                <a:solidFill>
                  <a:schemeClr val="dk1"/>
                </a:solidFill>
                <a:latin typeface="Calibri"/>
                <a:ea typeface="Calibri"/>
                <a:cs typeface="Calibri"/>
                <a:sym typeface="Calibri"/>
              </a:rPr>
              <a:t>Focus on the Question - command words.</a:t>
            </a:r>
            <a:endParaRPr sz="1800" b="1" dirty="0">
              <a:solidFill>
                <a:schemeClr val="dk1"/>
              </a:solidFill>
              <a:latin typeface="Calibri"/>
              <a:ea typeface="Calibri"/>
              <a:cs typeface="Calibri"/>
              <a:sym typeface="Calibri"/>
            </a:endParaRPr>
          </a:p>
          <a:p>
            <a:pPr marL="457200" lvl="0" indent="457200" algn="l" rtl="0">
              <a:lnSpc>
                <a:spcPct val="120000"/>
              </a:lnSpc>
              <a:spcBef>
                <a:spcPts val="0"/>
              </a:spcBef>
              <a:spcAft>
                <a:spcPts val="0"/>
              </a:spcAft>
              <a:buClr>
                <a:schemeClr val="dk1"/>
              </a:buClr>
              <a:buSzPts val="1100"/>
              <a:buFont typeface="Arial"/>
              <a:buNone/>
            </a:pPr>
            <a:r>
              <a:rPr lang="en-GB" sz="1800" b="1" i="1" dirty="0">
                <a:latin typeface="Calibri"/>
                <a:ea typeface="Calibri"/>
                <a:cs typeface="Calibri"/>
                <a:sym typeface="Calibri"/>
              </a:rPr>
              <a:t>E.g. Analyse and evaluate…..</a:t>
            </a:r>
            <a:endParaRPr sz="1800" b="1" i="1" dirty="0">
              <a:latin typeface="Calibri"/>
              <a:ea typeface="Calibri"/>
              <a:cs typeface="Calibri"/>
              <a:sym typeface="Calibri"/>
            </a:endParaRPr>
          </a:p>
          <a:p>
            <a:pPr marL="457200" lvl="0" indent="457200" algn="l" rtl="0">
              <a:lnSpc>
                <a:spcPct val="120000"/>
              </a:lnSpc>
              <a:spcBef>
                <a:spcPts val="0"/>
              </a:spcBef>
              <a:spcAft>
                <a:spcPts val="0"/>
              </a:spcAft>
              <a:buClr>
                <a:schemeClr val="dk1"/>
              </a:buClr>
              <a:buSzPts val="1100"/>
              <a:buFont typeface="Arial"/>
              <a:buNone/>
            </a:pPr>
            <a:r>
              <a:rPr lang="en-GB" b="1" i="1" dirty="0">
                <a:solidFill>
                  <a:srgbClr val="FF0000"/>
                </a:solidFill>
                <a:latin typeface="Calibri"/>
                <a:ea typeface="Calibri"/>
                <a:cs typeface="Calibri"/>
                <a:sym typeface="Calibri"/>
              </a:rPr>
              <a:t>Analyse and Evaluate the law on psychiatric harm in the law of tort. (18)</a:t>
            </a:r>
            <a:endParaRPr b="1" i="1" dirty="0">
              <a:solidFill>
                <a:srgbClr val="FF0000"/>
              </a:solidFill>
              <a:latin typeface="Calibri"/>
              <a:ea typeface="Calibri"/>
              <a:cs typeface="Calibri"/>
              <a:sym typeface="Calibri"/>
            </a:endParaRPr>
          </a:p>
          <a:p>
            <a:pPr marL="457200" lvl="0" indent="457200" algn="l" rtl="0">
              <a:lnSpc>
                <a:spcPct val="120000"/>
              </a:lnSpc>
              <a:spcBef>
                <a:spcPts val="0"/>
              </a:spcBef>
              <a:spcAft>
                <a:spcPts val="0"/>
              </a:spcAft>
              <a:buClr>
                <a:schemeClr val="dk1"/>
              </a:buClr>
              <a:buSzPts val="1100"/>
              <a:buFont typeface="Arial"/>
              <a:buNone/>
            </a:pPr>
            <a:r>
              <a:rPr lang="en-GB" sz="1900" b="1" dirty="0">
                <a:solidFill>
                  <a:srgbClr val="9900FF"/>
                </a:solidFill>
                <a:latin typeface="Calibri"/>
                <a:ea typeface="Calibri"/>
                <a:cs typeface="Calibri"/>
                <a:sym typeface="Calibri"/>
              </a:rPr>
              <a:t>I</a:t>
            </a:r>
            <a:r>
              <a:rPr lang="en-GB" sz="1900" b="1" dirty="0">
                <a:latin typeface="Calibri"/>
                <a:ea typeface="Calibri"/>
                <a:cs typeface="Calibri"/>
                <a:sym typeface="Calibri"/>
              </a:rPr>
              <a:t> </a:t>
            </a:r>
            <a:r>
              <a:rPr lang="en-GB" b="1" dirty="0">
                <a:latin typeface="Calibri"/>
                <a:ea typeface="Calibri"/>
                <a:cs typeface="Calibri"/>
                <a:sym typeface="Calibri"/>
              </a:rPr>
              <a:t>= Identify    </a:t>
            </a:r>
            <a:r>
              <a:rPr lang="en-GB" sz="1900" b="1" dirty="0">
                <a:solidFill>
                  <a:schemeClr val="accent6"/>
                </a:solidFill>
                <a:latin typeface="Calibri"/>
                <a:ea typeface="Calibri"/>
                <a:cs typeface="Calibri"/>
                <a:sym typeface="Calibri"/>
              </a:rPr>
              <a:t>D</a:t>
            </a:r>
            <a:r>
              <a:rPr lang="en-GB" b="1" dirty="0">
                <a:latin typeface="Calibri"/>
                <a:ea typeface="Calibri"/>
                <a:cs typeface="Calibri"/>
                <a:sym typeface="Calibri"/>
              </a:rPr>
              <a:t> = Describe    </a:t>
            </a:r>
            <a:r>
              <a:rPr lang="en-GB" sz="1900" b="1" dirty="0">
                <a:solidFill>
                  <a:srgbClr val="04A804"/>
                </a:solidFill>
                <a:latin typeface="Calibri"/>
                <a:ea typeface="Calibri"/>
                <a:cs typeface="Calibri"/>
                <a:sym typeface="Calibri"/>
              </a:rPr>
              <a:t>A/E</a:t>
            </a:r>
            <a:r>
              <a:rPr lang="en-GB" b="1" dirty="0">
                <a:latin typeface="Calibri"/>
                <a:ea typeface="Calibri"/>
                <a:cs typeface="Calibri"/>
                <a:sym typeface="Calibri"/>
              </a:rPr>
              <a:t> = Analyse / Evaluate / Apply</a:t>
            </a:r>
            <a:endParaRPr b="1" dirty="0">
              <a:latin typeface="Calibri"/>
              <a:ea typeface="Calibri"/>
              <a:cs typeface="Calibri"/>
              <a:sym typeface="Calibri"/>
            </a:endParaRPr>
          </a:p>
          <a:p>
            <a:pPr marL="914400" lvl="0" indent="0" algn="just" rtl="0">
              <a:lnSpc>
                <a:spcPct val="120000"/>
              </a:lnSpc>
              <a:spcBef>
                <a:spcPts val="0"/>
              </a:spcBef>
              <a:spcAft>
                <a:spcPts val="0"/>
              </a:spcAft>
              <a:buClr>
                <a:schemeClr val="dk1"/>
              </a:buClr>
              <a:buSzPts val="1100"/>
              <a:buFont typeface="Arial"/>
              <a:buNone/>
            </a:pPr>
            <a:r>
              <a:rPr lang="en-GB" dirty="0">
                <a:solidFill>
                  <a:schemeClr val="dk1"/>
                </a:solidFill>
                <a:latin typeface="Calibri"/>
                <a:ea typeface="Calibri"/>
                <a:cs typeface="Calibri"/>
                <a:sym typeface="Calibri"/>
              </a:rPr>
              <a:t>For these higher mark questions (18 marks each for questions 4 and 5)  we suggest an ‘IDA’ approach – identify a point, describe it and then analyse/evaluate it for question 5. Make sure the answer is evaluative. For question 4, the student must ‘apply’ the law to the facts.</a:t>
            </a:r>
            <a:endParaRPr dirty="0">
              <a:solidFill>
                <a:schemeClr val="dk1"/>
              </a:solidFill>
              <a:latin typeface="Calibri"/>
              <a:ea typeface="Calibri"/>
              <a:cs typeface="Calibri"/>
              <a:sym typeface="Calibri"/>
            </a:endParaRPr>
          </a:p>
          <a:p>
            <a:pPr marL="0" lvl="0" indent="0" algn="just" rtl="0">
              <a:lnSpc>
                <a:spcPct val="120000"/>
              </a:lnSpc>
              <a:spcBef>
                <a:spcPts val="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457200" lvl="0" indent="457200" algn="l" rtl="0">
              <a:lnSpc>
                <a:spcPct val="120000"/>
              </a:lnSpc>
              <a:spcBef>
                <a:spcPts val="0"/>
              </a:spcBef>
              <a:spcAft>
                <a:spcPts val="0"/>
              </a:spcAft>
              <a:buNone/>
            </a:pPr>
            <a:r>
              <a:rPr lang="en-GB" sz="1800" b="1" dirty="0">
                <a:solidFill>
                  <a:schemeClr val="dk1"/>
                </a:solidFill>
                <a:latin typeface="Calibri"/>
                <a:ea typeface="Calibri"/>
                <a:cs typeface="Calibri"/>
                <a:sym typeface="Calibri"/>
              </a:rPr>
              <a:t>Answer structure.</a:t>
            </a:r>
            <a:endParaRPr sz="1800" b="1" dirty="0">
              <a:solidFill>
                <a:schemeClr val="dk1"/>
              </a:solidFill>
              <a:latin typeface="Calibri"/>
              <a:ea typeface="Calibri"/>
              <a:cs typeface="Calibri"/>
              <a:sym typeface="Calibri"/>
            </a:endParaRPr>
          </a:p>
          <a:p>
            <a:pPr marL="914400" lvl="0" indent="0" algn="just" rtl="0">
              <a:lnSpc>
                <a:spcPct val="120000"/>
              </a:lnSpc>
              <a:spcBef>
                <a:spcPts val="0"/>
              </a:spcBef>
              <a:spcAft>
                <a:spcPts val="0"/>
              </a:spcAft>
              <a:buClr>
                <a:schemeClr val="dk1"/>
              </a:buClr>
              <a:buSzPts val="1100"/>
              <a:buFont typeface="Arial"/>
              <a:buNone/>
            </a:pPr>
            <a:r>
              <a:rPr lang="en-GB" dirty="0">
                <a:solidFill>
                  <a:schemeClr val="dk1"/>
                </a:solidFill>
                <a:latin typeface="Calibri"/>
                <a:ea typeface="Calibri"/>
                <a:cs typeface="Calibri"/>
                <a:sym typeface="Calibri"/>
              </a:rPr>
              <a:t>For questions 4 and 5 (the longer responses)  there should be  a  clear introduction that unpacks the question and provides some signposts to the reader as to how the main body will progress. There should also be a definition of the key word or term or concept in the question.  Answers should be focused, paragraphed and progress logically towards a conclusion. </a:t>
            </a:r>
            <a:endParaRPr dirty="0">
              <a:solidFill>
                <a:schemeClr val="dk1"/>
              </a:solidFill>
              <a:latin typeface="Calibri"/>
              <a:ea typeface="Calibri"/>
              <a:cs typeface="Calibri"/>
              <a:sym typeface="Calibri"/>
            </a:endParaRPr>
          </a:p>
          <a:p>
            <a:pPr marL="0" lvl="0" indent="0" algn="just" rtl="0">
              <a:lnSpc>
                <a:spcPct val="120000"/>
              </a:lnSpc>
              <a:spcBef>
                <a:spcPts val="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457200" lvl="0" indent="457200" algn="l" rtl="0">
              <a:lnSpc>
                <a:spcPct val="120000"/>
              </a:lnSpc>
              <a:spcBef>
                <a:spcPts val="0"/>
              </a:spcBef>
              <a:spcAft>
                <a:spcPts val="0"/>
              </a:spcAft>
              <a:buNone/>
            </a:pPr>
            <a:r>
              <a:rPr lang="en-GB" sz="1800" b="1" dirty="0">
                <a:solidFill>
                  <a:schemeClr val="dk1"/>
                </a:solidFill>
                <a:latin typeface="Calibri"/>
                <a:ea typeface="Calibri"/>
                <a:cs typeface="Calibri"/>
                <a:sym typeface="Calibri"/>
              </a:rPr>
              <a:t>Use of legal authority.</a:t>
            </a:r>
            <a:endParaRPr sz="1800" b="1" dirty="0">
              <a:solidFill>
                <a:schemeClr val="dk1"/>
              </a:solidFill>
              <a:latin typeface="Calibri"/>
              <a:ea typeface="Calibri"/>
              <a:cs typeface="Calibri"/>
              <a:sym typeface="Calibri"/>
            </a:endParaRPr>
          </a:p>
          <a:p>
            <a:pPr marL="914400" lvl="0" indent="0" algn="just" rtl="0">
              <a:lnSpc>
                <a:spcPct val="120000"/>
              </a:lnSpc>
              <a:spcBef>
                <a:spcPts val="0"/>
              </a:spcBef>
              <a:spcAft>
                <a:spcPts val="0"/>
              </a:spcAft>
              <a:buNone/>
            </a:pPr>
            <a:r>
              <a:rPr lang="en-GB" dirty="0">
                <a:solidFill>
                  <a:schemeClr val="dk1"/>
                </a:solidFill>
                <a:latin typeface="Calibri"/>
                <a:ea typeface="Calibri"/>
                <a:cs typeface="Calibri"/>
                <a:sym typeface="Calibri"/>
              </a:rPr>
              <a:t>Legal authority should be used in all questions where appropriate. Cases should not simply be ‘dumped’ but should explain  the legal concept decided in relation to the question posed. </a:t>
            </a:r>
            <a:endParaRPr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pic>
        <p:nvPicPr>
          <p:cNvPr id="317" name="Google Shape;317;p8"/>
          <p:cNvPicPr preferRelativeResize="0"/>
          <p:nvPr/>
        </p:nvPicPr>
        <p:blipFill>
          <a:blip r:embed="rId3">
            <a:alphaModFix/>
          </a:blip>
          <a:stretch>
            <a:fillRect/>
          </a:stretch>
        </p:blipFill>
        <p:spPr>
          <a:xfrm>
            <a:off x="355550" y="1910372"/>
            <a:ext cx="819150" cy="952500"/>
          </a:xfrm>
          <a:prstGeom prst="rect">
            <a:avLst/>
          </a:prstGeom>
          <a:noFill/>
          <a:ln w="9525" cap="flat" cmpd="sng">
            <a:solidFill>
              <a:srgbClr val="FFFFFF"/>
            </a:solidFill>
            <a:prstDash val="solid"/>
            <a:round/>
            <a:headEnd type="none" w="sm" len="sm"/>
            <a:tailEnd type="none" w="sm" len="sm"/>
          </a:ln>
        </p:spPr>
      </p:pic>
      <p:pic>
        <p:nvPicPr>
          <p:cNvPr id="318" name="Google Shape;318;p8"/>
          <p:cNvPicPr preferRelativeResize="0"/>
          <p:nvPr/>
        </p:nvPicPr>
        <p:blipFill>
          <a:blip r:embed="rId4">
            <a:alphaModFix/>
          </a:blip>
          <a:stretch>
            <a:fillRect/>
          </a:stretch>
        </p:blipFill>
        <p:spPr>
          <a:xfrm>
            <a:off x="287525" y="3969835"/>
            <a:ext cx="819150" cy="952500"/>
          </a:xfrm>
          <a:prstGeom prst="rect">
            <a:avLst/>
          </a:prstGeom>
          <a:noFill/>
          <a:ln>
            <a:noFill/>
          </a:ln>
        </p:spPr>
      </p:pic>
      <p:pic>
        <p:nvPicPr>
          <p:cNvPr id="319" name="Google Shape;319;p8"/>
          <p:cNvPicPr preferRelativeResize="0"/>
          <p:nvPr/>
        </p:nvPicPr>
        <p:blipFill>
          <a:blip r:embed="rId5">
            <a:alphaModFix/>
          </a:blip>
          <a:stretch>
            <a:fillRect/>
          </a:stretch>
        </p:blipFill>
        <p:spPr>
          <a:xfrm>
            <a:off x="355553" y="5649523"/>
            <a:ext cx="819150" cy="9525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9"/>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25" name="Google Shape;325;p9"/>
          <p:cNvSpPr txBox="1"/>
          <p:nvPr/>
        </p:nvSpPr>
        <p:spPr>
          <a:xfrm>
            <a:off x="287524" y="1421160"/>
            <a:ext cx="8568900" cy="612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dirty="0">
                <a:solidFill>
                  <a:schemeClr val="dk1"/>
                </a:solidFill>
              </a:rPr>
              <a:t>Over the next few slides is an example response to </a:t>
            </a:r>
            <a:r>
              <a:rPr lang="en-GB" sz="2400" b="1" dirty="0">
                <a:solidFill>
                  <a:schemeClr val="dk1"/>
                </a:solidFill>
              </a:rPr>
              <a:t>Question 3</a:t>
            </a:r>
            <a:r>
              <a:rPr lang="en-GB" sz="2400" dirty="0">
                <a:solidFill>
                  <a:schemeClr val="dk1"/>
                </a:solidFill>
              </a:rPr>
              <a:t> from the </a:t>
            </a:r>
            <a:r>
              <a:rPr lang="en-GB" sz="2400" b="1" dirty="0">
                <a:solidFill>
                  <a:schemeClr val="dk1"/>
                </a:solidFill>
              </a:rPr>
              <a:t>2019 Unit 2</a:t>
            </a:r>
            <a:r>
              <a:rPr lang="en-GB" sz="2400" dirty="0">
                <a:solidFill>
                  <a:schemeClr val="dk1"/>
                </a:solidFill>
              </a:rPr>
              <a:t> exam paper with an explanation of the mark it achieved. </a:t>
            </a: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l" rtl="0">
              <a:lnSpc>
                <a:spcPct val="100000"/>
              </a:lnSpc>
              <a:spcBef>
                <a:spcPts val="0"/>
              </a:spcBef>
              <a:spcAft>
                <a:spcPts val="0"/>
              </a:spcAft>
              <a:buNone/>
            </a:pPr>
            <a:endParaRPr sz="2400" b="1" dirty="0">
              <a:solidFill>
                <a:schemeClr val="dk1"/>
              </a:solidFill>
            </a:endParaRPr>
          </a:p>
          <a:p>
            <a:pPr marL="0" marR="0" lvl="0" indent="0" algn="l" rtl="0">
              <a:lnSpc>
                <a:spcPct val="100000"/>
              </a:lnSpc>
              <a:spcBef>
                <a:spcPts val="0"/>
              </a:spcBef>
              <a:spcAft>
                <a:spcPts val="0"/>
              </a:spcAft>
              <a:buNone/>
            </a:pPr>
            <a:endParaRPr sz="2400" b="1" dirty="0">
              <a:solidFill>
                <a:schemeClr val="dk1"/>
              </a:solidFill>
            </a:endParaRPr>
          </a:p>
          <a:p>
            <a:pPr marL="0" marR="0" lvl="0" indent="0" algn="l" rtl="0">
              <a:lnSpc>
                <a:spcPct val="100000"/>
              </a:lnSpc>
              <a:spcBef>
                <a:spcPts val="0"/>
              </a:spcBef>
              <a:spcAft>
                <a:spcPts val="0"/>
              </a:spcAft>
              <a:buNone/>
            </a:pPr>
            <a:r>
              <a:rPr lang="en-GB" sz="2400" b="1" dirty="0">
                <a:solidFill>
                  <a:schemeClr val="dk1"/>
                </a:solidFill>
              </a:rPr>
              <a:t>Explain breach of duty of care [8]</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
        <p:nvSpPr>
          <p:cNvPr id="326" name="Google Shape;326;p9"/>
          <p:cNvSpPr txBox="1"/>
          <p:nvPr/>
        </p:nvSpPr>
        <p:spPr>
          <a:xfrm>
            <a:off x="5497375" y="3769475"/>
            <a:ext cx="3279300" cy="27645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endParaRPr sz="1200" dirty="0"/>
          </a:p>
          <a:p>
            <a:pPr marL="0" lvl="0" indent="0" algn="l" rtl="0">
              <a:lnSpc>
                <a:spcPct val="120000"/>
              </a:lnSpc>
              <a:spcBef>
                <a:spcPts val="0"/>
              </a:spcBef>
              <a:spcAft>
                <a:spcPts val="0"/>
              </a:spcAft>
              <a:buNone/>
            </a:pPr>
            <a:r>
              <a:rPr lang="en-GB" sz="1200" dirty="0">
                <a:solidFill>
                  <a:schemeClr val="dk1"/>
                </a:solidFill>
              </a:rPr>
              <a:t>This is a quality answer and would achieve 7 out of 8 marks –level 3 in the bandings. It is quite concise as there is actually a lot to include for 8 marks for this question; to get the full 8 marks, some points needed further development, e.g. in relation to the risk factors. Cases are explained and both special characteristics and risk factors are dealt with well. Cases are explained in context.</a:t>
            </a:r>
            <a:endParaRPr sz="1200" dirty="0">
              <a:solidFill>
                <a:schemeClr val="dk1"/>
              </a:solidFill>
            </a:endParaRPr>
          </a:p>
          <a:p>
            <a:pPr marL="0" lvl="0" indent="0" algn="l" rtl="0">
              <a:spcBef>
                <a:spcPts val="0"/>
              </a:spcBef>
              <a:spcAft>
                <a:spcPts val="0"/>
              </a:spcAft>
              <a:buNone/>
            </a:pPr>
            <a:endParaRPr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gbedd3ac800_0_55"/>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32" name="Google Shape;332;gbedd3ac800_0_55"/>
          <p:cNvSpPr txBox="1"/>
          <p:nvPr/>
        </p:nvSpPr>
        <p:spPr>
          <a:xfrm>
            <a:off x="287549" y="1349110"/>
            <a:ext cx="8568900" cy="5508900"/>
          </a:xfrm>
          <a:prstGeom prst="rect">
            <a:avLst/>
          </a:prstGeom>
          <a:noFill/>
          <a:ln>
            <a:noFill/>
          </a:ln>
        </p:spPr>
        <p:txBody>
          <a:bodyPr spcFirstLastPara="1" wrap="square" lIns="270000"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a:solidFill>
                  <a:schemeClr val="dk1"/>
                </a:solidFill>
              </a:rPr>
              <a:t>Characteristics of a successful response</a:t>
            </a:r>
            <a:endParaRPr sz="2400" b="1">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a:solidFill>
                  <a:schemeClr val="dk1"/>
                </a:solidFill>
              </a:rPr>
              <a:t>Sample response:</a:t>
            </a:r>
            <a:endParaRPr sz="2400" b="1">
              <a:solidFill>
                <a:schemeClr val="dk1"/>
              </a:solidFill>
            </a:endParaRPr>
          </a:p>
          <a:p>
            <a:pPr marL="0" lvl="0" indent="0" algn="just" rtl="0">
              <a:lnSpc>
                <a:spcPct val="128399"/>
              </a:lnSpc>
              <a:spcBef>
                <a:spcPts val="0"/>
              </a:spcBef>
              <a:spcAft>
                <a:spcPts val="0"/>
              </a:spcAft>
              <a:buClr>
                <a:schemeClr val="dk1"/>
              </a:buClr>
              <a:buSzPts val="1100"/>
              <a:buFont typeface="Arial"/>
              <a:buNone/>
            </a:pPr>
            <a:r>
              <a:rPr lang="en-GB" sz="1500">
                <a:solidFill>
                  <a:schemeClr val="dk1"/>
                </a:solidFill>
                <a:latin typeface="Pacifico"/>
                <a:ea typeface="Pacifico"/>
                <a:cs typeface="Pacifico"/>
                <a:sym typeface="Pacifico"/>
              </a:rPr>
              <a:t>Once a duty of care has been established, breach of the duty of care would then have to be proved. The standard of care to be expected is that of the reasonable man. This is generally an objective test and measured by the “reasonable man” test. Professionals are judged by the standard of the profession as a whole. This is shown in the case of Bolam V Friern Barnet Hospital Committee (1957) where the court decided that as the hospital had followed the courses of action, it had not breached its duty of care. Therefore if the particular defendant has a professional skill, the courts will expect the defendant to show he or she has the degree of competence usually to be expected of the same skilled member of that profession. Learners are judged at the standard of the competent, more experienced person. In the case of Nettleship V. Weston (1971) where it was established that a learner diver is expected to meet the same standard as a qualified and competent driver. When considering children and young people, the standard is that of a reasonable person of the defendant’s age at the time of the accident, shown in Mullin V. Richards (1998) where the court decided to meet the standard of a 15 year old schoolgirl. As she had reached the required standard she had not breached her duty of care. When the court considers whether there has been a breach of duty, it will also take into account certain factors to decide whether the standard of care should be raised or lowered. The following risk factors like the claimant having special characteristics should be taken into account.</a:t>
            </a:r>
            <a:endParaRPr sz="2000" i="0" u="none" strike="noStrike" cap="none">
              <a:solidFill>
                <a:schemeClr val="dk1"/>
              </a:solidFill>
              <a:latin typeface="Pacifico"/>
              <a:ea typeface="Pacifico"/>
              <a:cs typeface="Pacifico"/>
              <a:sym typeface="Pacific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gbedd3ac800_0_61"/>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38" name="Google Shape;338;gbedd3ac800_0_61"/>
          <p:cNvSpPr txBox="1"/>
          <p:nvPr/>
        </p:nvSpPr>
        <p:spPr>
          <a:xfrm>
            <a:off x="287524" y="1421160"/>
            <a:ext cx="8568900" cy="51841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Sample response continued:</a:t>
            </a:r>
            <a:endParaRPr sz="2400" b="1" dirty="0">
              <a:solidFill>
                <a:schemeClr val="dk1"/>
              </a:solidFill>
            </a:endParaRPr>
          </a:p>
          <a:p>
            <a:pPr marL="228600" lvl="0" indent="0" algn="l" rtl="0">
              <a:lnSpc>
                <a:spcPct val="128399"/>
              </a:lnSpc>
              <a:spcBef>
                <a:spcPts val="0"/>
              </a:spcBef>
              <a:spcAft>
                <a:spcPts val="0"/>
              </a:spcAft>
              <a:buClr>
                <a:schemeClr val="dk1"/>
              </a:buClr>
              <a:buSzPts val="1100"/>
              <a:buFont typeface="Arial"/>
              <a:buNone/>
            </a:pPr>
            <a:endParaRPr sz="1100" dirty="0">
              <a:solidFill>
                <a:schemeClr val="dk1"/>
              </a:solidFill>
            </a:endParaRPr>
          </a:p>
          <a:p>
            <a:pPr marL="0" lvl="0" indent="0" algn="just" rtl="0">
              <a:lnSpc>
                <a:spcPct val="120000"/>
              </a:lnSpc>
              <a:spcBef>
                <a:spcPts val="0"/>
              </a:spcBef>
              <a:spcAft>
                <a:spcPts val="0"/>
              </a:spcAft>
              <a:buClr>
                <a:schemeClr val="dk1"/>
              </a:buClr>
              <a:buSzPts val="1100"/>
              <a:buFont typeface="Arial"/>
              <a:buNone/>
            </a:pPr>
            <a:r>
              <a:rPr lang="en-GB" sz="1600" dirty="0">
                <a:solidFill>
                  <a:schemeClr val="dk1"/>
                </a:solidFill>
                <a:latin typeface="Pacifico"/>
                <a:ea typeface="Pacifico"/>
                <a:cs typeface="Pacifico"/>
                <a:sym typeface="Pacifico"/>
              </a:rPr>
              <a:t>This is shown in the case of Paris V. Stepney Borough council where it was held that his employers were held to have broken their duty of care to him. The employers knew the consequences would be very serious and the effort of providing extra was small compared with the risks. The size of the risk is also taken into account, and the principle that applies here is that the higher the risk of injury the greater precautions that need to be taken to prevent an injury. This was illustrated in the case of Haley V. London electricity Board where the claimant was blind and had injured when he fell into a trench, greater precaution should’ve been taken to prevent injury so the defendant had breached its duty of care. Furthermore, a risk factor that needs to be taken into account is if there is public benefit to taking the risk. This was shown in the case of Watt V. Hertfordshire County Council where the courts decided that the fire service had not breached its duty of care because of the emergency situation they were in. Also, if the risk of harm were not known, there can be no breach, this was demonstrated in the case of Roe V. Minister of Health where the court decided there was no breach of duty of care as the risk of contamination was not known at the time so therefore the claimant could not claim any damages.</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c05c315d18_0_470"/>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44" name="Google Shape;344;gc05c315d18_0_470"/>
          <p:cNvSpPr txBox="1"/>
          <p:nvPr/>
        </p:nvSpPr>
        <p:spPr>
          <a:xfrm>
            <a:off x="287549" y="1455685"/>
            <a:ext cx="8568900" cy="50413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lvl="0" indent="0" algn="l" rtl="0">
              <a:spcBef>
                <a:spcPts val="0"/>
              </a:spcBef>
              <a:spcAft>
                <a:spcPts val="0"/>
              </a:spcAft>
              <a:buClr>
                <a:schemeClr val="dk1"/>
              </a:buClr>
              <a:buSzPts val="2400"/>
              <a:buFont typeface="Arial"/>
              <a:buNone/>
            </a:pPr>
            <a:endParaRPr sz="2400" b="1" dirty="0">
              <a:solidFill>
                <a:schemeClr val="dk1"/>
              </a:solidFill>
            </a:endParaRPr>
          </a:p>
          <a:p>
            <a:pPr marL="0" lvl="0" indent="0" algn="l" rtl="0">
              <a:spcBef>
                <a:spcPts val="0"/>
              </a:spcBef>
              <a:spcAft>
                <a:spcPts val="0"/>
              </a:spcAft>
              <a:buClr>
                <a:schemeClr val="dk1"/>
              </a:buClr>
              <a:buSzPts val="2400"/>
              <a:buFont typeface="Arial"/>
              <a:buNone/>
            </a:pPr>
            <a:r>
              <a:rPr lang="en-GB" sz="2400" dirty="0">
                <a:solidFill>
                  <a:schemeClr val="dk1"/>
                </a:solidFill>
              </a:rPr>
              <a:t>Over the next few slides is an example response to </a:t>
            </a:r>
            <a:r>
              <a:rPr lang="en-GB" sz="2400" b="1" dirty="0">
                <a:solidFill>
                  <a:schemeClr val="dk1"/>
                </a:solidFill>
              </a:rPr>
              <a:t>Question 4</a:t>
            </a:r>
            <a:r>
              <a:rPr lang="en-GB" sz="2400" dirty="0">
                <a:solidFill>
                  <a:schemeClr val="dk1"/>
                </a:solidFill>
              </a:rPr>
              <a:t> from the </a:t>
            </a:r>
            <a:r>
              <a:rPr lang="en-GB" sz="2400" b="1" dirty="0">
                <a:solidFill>
                  <a:schemeClr val="dk1"/>
                </a:solidFill>
              </a:rPr>
              <a:t>2019 Unit 2 </a:t>
            </a:r>
            <a:r>
              <a:rPr lang="en-GB" sz="2400" dirty="0">
                <a:solidFill>
                  <a:schemeClr val="dk1"/>
                </a:solidFill>
              </a:rPr>
              <a:t>exam paper followed by an explanation of the mark it achieved. </a:t>
            </a:r>
            <a:endParaRPr sz="2400" dirty="0">
              <a:solidFill>
                <a:schemeClr val="dk1"/>
              </a:solidFill>
            </a:endParaRPr>
          </a:p>
          <a:p>
            <a:pPr marL="0" lvl="0" indent="0" algn="l" rtl="0">
              <a:spcBef>
                <a:spcPts val="0"/>
              </a:spcBef>
              <a:spcAft>
                <a:spcPts val="0"/>
              </a:spcAft>
              <a:buClr>
                <a:schemeClr val="dk1"/>
              </a:buClr>
              <a:buSzPts val="2400"/>
              <a:buFont typeface="Arial"/>
              <a:buNone/>
            </a:pPr>
            <a:endParaRPr sz="2400" dirty="0">
              <a:solidFill>
                <a:schemeClr val="dk1"/>
              </a:solidFill>
            </a:endParaRPr>
          </a:p>
          <a:p>
            <a:pPr marL="0" lvl="0" indent="0" algn="l" rtl="0">
              <a:lnSpc>
                <a:spcPct val="120000"/>
              </a:lnSpc>
              <a:spcBef>
                <a:spcPts val="0"/>
              </a:spcBef>
              <a:spcAft>
                <a:spcPts val="0"/>
              </a:spcAft>
              <a:buClr>
                <a:schemeClr val="dk1"/>
              </a:buClr>
              <a:buSzPts val="1100"/>
              <a:buFont typeface="Arial"/>
              <a:buNone/>
            </a:pPr>
            <a:r>
              <a:rPr lang="en-GB" dirty="0">
                <a:solidFill>
                  <a:schemeClr val="dk1"/>
                </a:solidFill>
              </a:rPr>
              <a:t>Cerys owns a pop-up food stall that she sets up at festivals and events. Noah, a freelance journalist, bought a chicken burger from Cerys’ stall during a concert and became very unwell shortly after consuming the burger. Tests revealed that it was food poisoning and environmental health also discovered poor hygiene conditions in Cerys’ stall. Noah has a stomach condition that means he is much more likely to suffer serious long-term conditions if he experiences food poisoning. As a result, he is hospitalised for a month and loses out on £3000 of work. In addition, he suffers long-term stomach pain which affects his ability to work and socialise.</a:t>
            </a:r>
            <a:endParaRPr dirty="0">
              <a:solidFill>
                <a:schemeClr val="dk1"/>
              </a:solidFill>
            </a:endParaRPr>
          </a:p>
          <a:p>
            <a:pPr marL="0" lvl="0" indent="0" algn="l" rtl="0">
              <a:lnSpc>
                <a:spcPct val="120000"/>
              </a:lnSpc>
              <a:spcBef>
                <a:spcPts val="0"/>
              </a:spcBef>
              <a:spcAft>
                <a:spcPts val="0"/>
              </a:spcAft>
              <a:buClr>
                <a:schemeClr val="dk1"/>
              </a:buClr>
              <a:buSzPts val="1100"/>
              <a:buFont typeface="Arial"/>
              <a:buNone/>
            </a:pPr>
            <a:endParaRPr dirty="0">
              <a:solidFill>
                <a:schemeClr val="dk1"/>
              </a:solidFill>
            </a:endParaRPr>
          </a:p>
          <a:p>
            <a:pPr marL="0" lvl="0" indent="0" rtl="0">
              <a:lnSpc>
                <a:spcPct val="120000"/>
              </a:lnSpc>
              <a:spcBef>
                <a:spcPts val="0"/>
              </a:spcBef>
              <a:spcAft>
                <a:spcPts val="0"/>
              </a:spcAft>
              <a:buClr>
                <a:schemeClr val="dk1"/>
              </a:buClr>
              <a:buSzPts val="1100"/>
              <a:buFont typeface="Arial"/>
              <a:buNone/>
            </a:pPr>
            <a:r>
              <a:rPr lang="en-GB" sz="1800" b="1" dirty="0">
                <a:solidFill>
                  <a:schemeClr val="dk1"/>
                </a:solidFill>
              </a:rPr>
              <a:t>Advise Noah as to whether Cerys is liable in the law of negligence for his injuries. 							          [18]</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c05c315d18_0_47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50" name="Google Shape;350;gc05c315d18_0_476"/>
          <p:cNvSpPr txBox="1"/>
          <p:nvPr/>
        </p:nvSpPr>
        <p:spPr>
          <a:xfrm>
            <a:off x="117874" y="1306110"/>
            <a:ext cx="8568900" cy="505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Sample response:</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b="1" dirty="0">
              <a:solidFill>
                <a:schemeClr val="dk1"/>
              </a:solidFill>
            </a:endParaRPr>
          </a:p>
          <a:p>
            <a:pPr marL="0" lvl="0" indent="0" algn="just" rtl="0">
              <a:lnSpc>
                <a:spcPct val="128399"/>
              </a:lnSpc>
              <a:spcBef>
                <a:spcPts val="0"/>
              </a:spcBef>
              <a:spcAft>
                <a:spcPts val="0"/>
              </a:spcAft>
              <a:buClr>
                <a:schemeClr val="dk1"/>
              </a:buClr>
              <a:buSzPts val="1100"/>
              <a:buFont typeface="Arial"/>
              <a:buNone/>
            </a:pPr>
            <a:r>
              <a:rPr lang="en-GB" sz="1500" dirty="0">
                <a:solidFill>
                  <a:schemeClr val="dk1"/>
                </a:solidFill>
                <a:latin typeface="Calibri"/>
                <a:ea typeface="Calibri"/>
                <a:cs typeface="Calibri"/>
                <a:sym typeface="Calibri"/>
              </a:rPr>
              <a:t> </a:t>
            </a:r>
            <a:r>
              <a:rPr lang="en-GB" sz="1500" dirty="0">
                <a:solidFill>
                  <a:schemeClr val="dk1"/>
                </a:solidFill>
                <a:latin typeface="Pacifico"/>
                <a:ea typeface="Pacifico"/>
                <a:cs typeface="Pacifico"/>
                <a:sym typeface="Pacifico"/>
              </a:rPr>
              <a:t>When </a:t>
            </a:r>
            <a:r>
              <a:rPr lang="en-GB" sz="1500" dirty="0">
                <a:solidFill>
                  <a:schemeClr val="dk1"/>
                </a:solidFill>
                <a:latin typeface="Pacifico"/>
                <a:ea typeface="Pacifico"/>
                <a:cs typeface="Pacifico"/>
                <a:sym typeface="Pacific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looking</a:t>
            </a:r>
            <a:r>
              <a:rPr lang="en-GB" sz="1500" dirty="0">
                <a:solidFill>
                  <a:schemeClr val="dk1"/>
                </a:solidFill>
                <a:latin typeface="Pacifico"/>
                <a:ea typeface="Pacifico"/>
                <a:cs typeface="Pacifico"/>
                <a:sym typeface="Pacifico"/>
              </a:rPr>
              <a:t> at whether Cerys is liable for Noah’s injuries, I will use the law on negligence, established in Donoghue v Stevenson and the neighbour principle.</a:t>
            </a:r>
            <a:endParaRPr sz="1500" dirty="0">
              <a:solidFill>
                <a:schemeClr val="dk1"/>
              </a:solidFill>
              <a:latin typeface="Pacifico"/>
              <a:ea typeface="Pacifico"/>
              <a:cs typeface="Pacifico"/>
              <a:sym typeface="Pacifico"/>
            </a:endParaRPr>
          </a:p>
          <a:p>
            <a:pPr marL="0" lvl="0" indent="0" algn="just" rtl="0">
              <a:lnSpc>
                <a:spcPct val="128399"/>
              </a:lnSpc>
              <a:spcBef>
                <a:spcPts val="0"/>
              </a:spcBef>
              <a:spcAft>
                <a:spcPts val="0"/>
              </a:spcAft>
              <a:buClr>
                <a:schemeClr val="dk1"/>
              </a:buClr>
              <a:buSzPts val="1100"/>
              <a:buFont typeface="Arial"/>
              <a:buNone/>
            </a:pPr>
            <a:r>
              <a:rPr lang="en-GB" sz="1500" dirty="0">
                <a:solidFill>
                  <a:schemeClr val="dk1"/>
                </a:solidFill>
                <a:latin typeface="Pacifico"/>
                <a:ea typeface="Pacifico"/>
                <a:cs typeface="Pacifico"/>
                <a:sym typeface="Pacifico"/>
              </a:rPr>
              <a:t>Caparo v Dickman then introduced a 3 part test which is used to establish duty of care.  The first part looks at the foreseeability and how likely harm was to be caused.  </a:t>
            </a:r>
            <a:r>
              <a:rPr lang="en-GB" sz="1500" dirty="0">
                <a:solidFill>
                  <a:srgbClr val="0070C0"/>
                </a:solidFill>
                <a:latin typeface="Pacifico"/>
                <a:ea typeface="Pacifico"/>
                <a:cs typeface="Pacifico"/>
                <a:sym typeface="Pacifico"/>
              </a:rPr>
              <a:t>Cerys’ poor hygienic stall could have been likely to cause harm; in this case food poisoning.  </a:t>
            </a:r>
            <a:r>
              <a:rPr lang="en-GB" sz="1500" dirty="0">
                <a:latin typeface="Pacifico"/>
                <a:ea typeface="Pacifico"/>
                <a:cs typeface="Pacifico"/>
                <a:sym typeface="Pacifico"/>
              </a:rPr>
              <a:t>This stage of the test was illustrated in Kent v Griffiths.</a:t>
            </a:r>
            <a:endParaRPr sz="1500" dirty="0">
              <a:latin typeface="Pacifico"/>
              <a:ea typeface="Pacifico"/>
              <a:cs typeface="Pacifico"/>
              <a:sym typeface="Pacifico"/>
            </a:endParaRPr>
          </a:p>
          <a:p>
            <a:pPr marL="0" lvl="0" indent="0" algn="just" rtl="0">
              <a:lnSpc>
                <a:spcPct val="128399"/>
              </a:lnSpc>
              <a:spcBef>
                <a:spcPts val="0"/>
              </a:spcBef>
              <a:spcAft>
                <a:spcPts val="0"/>
              </a:spcAft>
              <a:buClr>
                <a:schemeClr val="dk1"/>
              </a:buClr>
              <a:buSzPts val="1100"/>
              <a:buFont typeface="Arial"/>
              <a:buNone/>
            </a:pPr>
            <a:r>
              <a:rPr lang="en-GB" sz="1500" dirty="0">
                <a:latin typeface="Pacifico"/>
                <a:ea typeface="Pacifico"/>
                <a:cs typeface="Pacifico"/>
                <a:sym typeface="Pacifico"/>
              </a:rPr>
              <a:t>Secondly, the court will look at whether there is sufficient proximity between the claimant and the defendant.  </a:t>
            </a:r>
            <a:r>
              <a:rPr lang="en-GB" sz="1500" dirty="0">
                <a:solidFill>
                  <a:srgbClr val="0070C0"/>
                </a:solidFill>
                <a:latin typeface="Pacifico"/>
                <a:ea typeface="Pacifico"/>
                <a:cs typeface="Pacifico"/>
                <a:sym typeface="Pacifico"/>
              </a:rPr>
              <a:t>We can assume that Noah bought food from Cerys’ stall and this will constitute sufficient proximity. </a:t>
            </a:r>
            <a:r>
              <a:rPr lang="en-GB" sz="1600" dirty="0">
                <a:solidFill>
                  <a:schemeClr val="dk1"/>
                </a:solidFill>
                <a:latin typeface="Pacifico"/>
                <a:ea typeface="Pacifico"/>
                <a:cs typeface="Pacifico"/>
                <a:sym typeface="Pacifico"/>
              </a:rPr>
              <a:t>The last test to establish a duty of care is whether it is fair, just and reasonable to impose a duty of care.  This can be seen in Hill v Chief Constable of Yorkshire Police.  </a:t>
            </a:r>
            <a:r>
              <a:rPr lang="en-GB" sz="1600" dirty="0">
                <a:solidFill>
                  <a:srgbClr val="0070C0"/>
                </a:solidFill>
                <a:latin typeface="Pacifico"/>
                <a:ea typeface="Pacifico"/>
                <a:cs typeface="Pacifico"/>
                <a:sym typeface="Pacifico"/>
              </a:rPr>
              <a:t>We can see that it would be reasonable for Cerys to owe Noah a duty of care</a:t>
            </a:r>
            <a:r>
              <a:rPr lang="en-GB" sz="1600" dirty="0">
                <a:solidFill>
                  <a:schemeClr val="dk1"/>
                </a:solidFill>
                <a:latin typeface="Pacifico"/>
                <a:ea typeface="Pacifico"/>
                <a:cs typeface="Pacifico"/>
                <a:sym typeface="Pacifico"/>
              </a:rPr>
              <a:t>.</a:t>
            </a:r>
            <a:endParaRPr sz="1600" dirty="0">
              <a:solidFill>
                <a:schemeClr val="dk1"/>
              </a:solidFill>
              <a:latin typeface="Pacifico"/>
              <a:ea typeface="Pacifico"/>
              <a:cs typeface="Pacifico"/>
              <a:sym typeface="Pacifico"/>
            </a:endParaRPr>
          </a:p>
          <a:p>
            <a:pPr marL="0" marR="0" lvl="0" indent="0" algn="l" rtl="0">
              <a:lnSpc>
                <a:spcPct val="100000"/>
              </a:lnSpc>
              <a:spcBef>
                <a:spcPts val="0"/>
              </a:spcBef>
              <a:spcAft>
                <a:spcPts val="0"/>
              </a:spcAft>
              <a:buClr>
                <a:srgbClr val="000000"/>
              </a:buClr>
              <a:buSzPts val="2400"/>
              <a:buFont typeface="Arial"/>
              <a:buNone/>
            </a:pPr>
            <a:endParaRPr sz="2400" b="1" dirty="0">
              <a:solidFill>
                <a:schemeClr val="dk1"/>
              </a:solidFil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
        <p:nvSpPr>
          <p:cNvPr id="351" name="Google Shape;351;gc05c315d18_0_476"/>
          <p:cNvSpPr txBox="1"/>
          <p:nvPr/>
        </p:nvSpPr>
        <p:spPr>
          <a:xfrm>
            <a:off x="201125" y="5497803"/>
            <a:ext cx="8402400" cy="10467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a:solidFill>
                  <a:srgbClr val="FF0000"/>
                </a:solidFill>
              </a:rPr>
              <a:t>Feedback:</a:t>
            </a:r>
            <a:endParaRPr b="1">
              <a:solidFill>
                <a:srgbClr val="FF0000"/>
              </a:solidFill>
            </a:endParaRPr>
          </a:p>
          <a:p>
            <a:pPr marL="0" lvl="0" indent="0" algn="l" rtl="0">
              <a:spcBef>
                <a:spcPts val="0"/>
              </a:spcBef>
              <a:spcAft>
                <a:spcPts val="0"/>
              </a:spcAft>
              <a:buNone/>
            </a:pPr>
            <a:r>
              <a:rPr lang="en-GB"/>
              <a:t>This is a good start to application.  There is use of good structure whereby the candidate explains an area of law and then applies it to the scenario.  There is limited use of case law, which is disappointing, but it is logical and well structured application of the 3 stage Caparo test.</a:t>
            </a:r>
            <a:endParaRPr sz="12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bedd3ac800_0_75"/>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57" name="Google Shape;357;gbedd3ac800_0_75"/>
          <p:cNvSpPr txBox="1"/>
          <p:nvPr/>
        </p:nvSpPr>
        <p:spPr>
          <a:xfrm>
            <a:off x="287524" y="1421160"/>
            <a:ext cx="8568900" cy="4697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lvl="0" indent="0" algn="l" rtl="0">
              <a:spcBef>
                <a:spcPts val="0"/>
              </a:spcBef>
              <a:spcAft>
                <a:spcPts val="0"/>
              </a:spcAft>
              <a:buClr>
                <a:schemeClr val="dk1"/>
              </a:buClr>
              <a:buSzPts val="2400"/>
              <a:buFont typeface="Arial"/>
              <a:buNone/>
            </a:pPr>
            <a:endParaRPr sz="2400" b="1" dirty="0">
              <a:solidFill>
                <a:schemeClr val="dk1"/>
              </a:solidFill>
            </a:endParaRPr>
          </a:p>
          <a:p>
            <a:pPr marL="0" lvl="0" indent="0" algn="l" rtl="0">
              <a:spcBef>
                <a:spcPts val="0"/>
              </a:spcBef>
              <a:spcAft>
                <a:spcPts val="0"/>
              </a:spcAft>
              <a:buClr>
                <a:schemeClr val="dk1"/>
              </a:buClr>
              <a:buSzPts val="2400"/>
              <a:buFont typeface="Arial"/>
              <a:buNone/>
            </a:pPr>
            <a:r>
              <a:rPr lang="en-GB" sz="2400" dirty="0">
                <a:solidFill>
                  <a:schemeClr val="dk1"/>
                </a:solidFill>
              </a:rPr>
              <a:t>Over the next few slides is an example response to </a:t>
            </a:r>
            <a:r>
              <a:rPr lang="en-GB" sz="2400" b="1" dirty="0">
                <a:solidFill>
                  <a:schemeClr val="dk1"/>
                </a:solidFill>
              </a:rPr>
              <a:t>Question 5</a:t>
            </a:r>
            <a:r>
              <a:rPr lang="en-GB" sz="2400" dirty="0">
                <a:solidFill>
                  <a:schemeClr val="dk1"/>
                </a:solidFill>
              </a:rPr>
              <a:t> from the </a:t>
            </a:r>
            <a:r>
              <a:rPr lang="en-GB" sz="2400" b="1" dirty="0">
                <a:solidFill>
                  <a:schemeClr val="dk1"/>
                </a:solidFill>
              </a:rPr>
              <a:t>2019 Unit 2 </a:t>
            </a:r>
            <a:r>
              <a:rPr lang="en-GB" sz="2400" dirty="0">
                <a:solidFill>
                  <a:schemeClr val="dk1"/>
                </a:solidFill>
              </a:rPr>
              <a:t>exam paper with an explanation of the mark it achieved. </a:t>
            </a:r>
            <a:endParaRPr sz="2400" dirty="0">
              <a:solidFill>
                <a:schemeClr val="dk1"/>
              </a:solidFill>
            </a:endParaRPr>
          </a:p>
          <a:p>
            <a:pPr marL="0" lvl="0" indent="0" algn="l" rtl="0">
              <a:spcBef>
                <a:spcPts val="0"/>
              </a:spcBef>
              <a:spcAft>
                <a:spcPts val="0"/>
              </a:spcAft>
              <a:buClr>
                <a:schemeClr val="dk1"/>
              </a:buClr>
              <a:buSzPts val="2400"/>
              <a:buFont typeface="Arial"/>
              <a:buNone/>
            </a:pPr>
            <a:endParaRPr sz="2400" dirty="0">
              <a:solidFill>
                <a:schemeClr val="dk1"/>
              </a:solidFill>
            </a:endParaRPr>
          </a:p>
          <a:p>
            <a:pPr marL="0" lvl="0" indent="0" algn="l" rtl="0">
              <a:spcBef>
                <a:spcPts val="0"/>
              </a:spcBef>
              <a:spcAft>
                <a:spcPts val="0"/>
              </a:spcAft>
              <a:buNone/>
            </a:pPr>
            <a:r>
              <a:rPr lang="en-GB" sz="2400" b="1" dirty="0">
                <a:solidFill>
                  <a:schemeClr val="dk1"/>
                </a:solidFill>
              </a:rPr>
              <a:t>Analyse and evaluate the </a:t>
            </a:r>
            <a:endParaRPr sz="2400" b="1" dirty="0">
              <a:solidFill>
                <a:schemeClr val="dk1"/>
              </a:solidFill>
            </a:endParaRPr>
          </a:p>
          <a:p>
            <a:pPr marL="0" lvl="0" indent="0" algn="l" rtl="0">
              <a:spcBef>
                <a:spcPts val="0"/>
              </a:spcBef>
              <a:spcAft>
                <a:spcPts val="0"/>
              </a:spcAft>
              <a:buNone/>
            </a:pPr>
            <a:r>
              <a:rPr lang="en-GB" sz="2400" b="1" dirty="0">
                <a:solidFill>
                  <a:schemeClr val="dk1"/>
                </a:solidFill>
              </a:rPr>
              <a:t>different types of damages. </a:t>
            </a:r>
            <a:endParaRPr sz="2400" b="1" dirty="0">
              <a:solidFill>
                <a:schemeClr val="dk1"/>
              </a:solidFill>
            </a:endParaRPr>
          </a:p>
          <a:p>
            <a:pPr marL="2743200" lvl="0" indent="457200" algn="l" rtl="0">
              <a:spcBef>
                <a:spcPts val="0"/>
              </a:spcBef>
              <a:spcAft>
                <a:spcPts val="0"/>
              </a:spcAft>
              <a:buNone/>
            </a:pPr>
            <a:r>
              <a:rPr lang="en-GB" sz="2400" b="1" dirty="0">
                <a:solidFill>
                  <a:schemeClr val="dk1"/>
                </a:solidFill>
              </a:rPr>
              <a:t>[18]</a:t>
            </a:r>
            <a:endParaRPr sz="2400" b="1" dirty="0">
              <a:solidFill>
                <a:schemeClr val="dk1"/>
              </a:solidFill>
            </a:endParaRPr>
          </a:p>
          <a:p>
            <a:pPr marL="0" lvl="0" indent="0" algn="l" rtl="0">
              <a:lnSpc>
                <a:spcPct val="120000"/>
              </a:lnSpc>
              <a:spcBef>
                <a:spcPts val="0"/>
              </a:spcBef>
              <a:spcAft>
                <a:spcPts val="0"/>
              </a:spcAft>
              <a:buClr>
                <a:schemeClr val="dk1"/>
              </a:buClr>
              <a:buSzPts val="1100"/>
              <a:buFont typeface="Arial"/>
              <a:buNone/>
            </a:pPr>
            <a:endParaRPr sz="16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dirty="0">
              <a:solidFill>
                <a:schemeClr val="dk1"/>
              </a:solidFil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
        <p:nvSpPr>
          <p:cNvPr id="358" name="Google Shape;358;gbedd3ac800_0_75"/>
          <p:cNvSpPr txBox="1"/>
          <p:nvPr/>
        </p:nvSpPr>
        <p:spPr>
          <a:xfrm>
            <a:off x="4679525" y="3429000"/>
            <a:ext cx="4176900" cy="32076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endParaRPr sz="1200" dirty="0"/>
          </a:p>
          <a:p>
            <a:pPr marL="0" lvl="0" indent="0" algn="l" rtl="0">
              <a:lnSpc>
                <a:spcPct val="120000"/>
              </a:lnSpc>
              <a:spcBef>
                <a:spcPts val="0"/>
              </a:spcBef>
              <a:spcAft>
                <a:spcPts val="0"/>
              </a:spcAft>
              <a:buClr>
                <a:schemeClr val="dk1"/>
              </a:buClr>
              <a:buSzPts val="1100"/>
              <a:buFont typeface="Arial"/>
              <a:buNone/>
            </a:pPr>
            <a:r>
              <a:rPr lang="en-GB" sz="1200" dirty="0">
                <a:solidFill>
                  <a:schemeClr val="dk1"/>
                </a:solidFill>
              </a:rPr>
              <a:t>This is an excellent answer to this question. A range of key components are explained accurately and thoroughly. </a:t>
            </a:r>
            <a:endParaRPr sz="1200" dirty="0">
              <a:solidFill>
                <a:schemeClr val="dk1"/>
              </a:solidFill>
            </a:endParaRPr>
          </a:p>
          <a:p>
            <a:pPr marL="0" lvl="0" indent="0" algn="l" rtl="0">
              <a:lnSpc>
                <a:spcPct val="120000"/>
              </a:lnSpc>
              <a:spcBef>
                <a:spcPts val="0"/>
              </a:spcBef>
              <a:spcAft>
                <a:spcPts val="0"/>
              </a:spcAft>
              <a:buClr>
                <a:schemeClr val="dk1"/>
              </a:buClr>
              <a:buSzPts val="1100"/>
              <a:buFont typeface="Arial"/>
              <a:buNone/>
            </a:pPr>
            <a:r>
              <a:rPr lang="en-GB" sz="1200" dirty="0">
                <a:solidFill>
                  <a:schemeClr val="dk1"/>
                </a:solidFill>
              </a:rPr>
              <a:t>Legal authority is used where appropriate though there is not a great deal for this topic. Criticisms and benefits of damages are both covered and it is clear the candidate is building up an argument to the question. Appropriate use of key terminology is key to this question as the specialist terms need to be used correctly and explained. This candidate achieves this. </a:t>
            </a:r>
            <a:endParaRPr sz="1200" dirty="0">
              <a:solidFill>
                <a:schemeClr val="dk1"/>
              </a:solidFill>
            </a:endParaRPr>
          </a:p>
          <a:p>
            <a:pPr marL="0" lvl="0" indent="0" algn="l" rtl="0">
              <a:lnSpc>
                <a:spcPct val="120000"/>
              </a:lnSpc>
              <a:spcBef>
                <a:spcPts val="0"/>
              </a:spcBef>
              <a:spcAft>
                <a:spcPts val="0"/>
              </a:spcAft>
              <a:buClr>
                <a:schemeClr val="dk1"/>
              </a:buClr>
              <a:buSzPts val="1100"/>
              <a:buFont typeface="Arial"/>
              <a:buNone/>
            </a:pPr>
            <a:r>
              <a:rPr lang="en-GB" sz="1200" dirty="0">
                <a:solidFill>
                  <a:schemeClr val="dk1"/>
                </a:solidFill>
              </a:rPr>
              <a:t>This script would achieve band 4 and possibly even top marks though the lack of a conclusion means it is more likely to achieve 17 out of 18 marks.</a:t>
            </a:r>
            <a:endParaRPr sz="1200" dirty="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bedd3ac800_0_80"/>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64" name="Google Shape;364;gbedd3ac800_0_80"/>
          <p:cNvSpPr txBox="1"/>
          <p:nvPr/>
        </p:nvSpPr>
        <p:spPr>
          <a:xfrm>
            <a:off x="287524" y="1421160"/>
            <a:ext cx="8568900" cy="53655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Sample response:</a:t>
            </a:r>
            <a:endParaRPr sz="2400" b="1" dirty="0">
              <a:solidFill>
                <a:schemeClr val="dk1"/>
              </a:solidFill>
            </a:endParaRPr>
          </a:p>
          <a:p>
            <a:pPr marL="0" lvl="0" indent="0" algn="just" rtl="0">
              <a:lnSpc>
                <a:spcPct val="128399"/>
              </a:lnSpc>
              <a:spcBef>
                <a:spcPts val="0"/>
              </a:spcBef>
              <a:spcAft>
                <a:spcPts val="0"/>
              </a:spcAft>
              <a:buClr>
                <a:schemeClr val="dk1"/>
              </a:buClr>
              <a:buSzPts val="1100"/>
              <a:buFont typeface="Arial"/>
              <a:buNone/>
            </a:pPr>
            <a:r>
              <a:rPr lang="en-GB" sz="1500" dirty="0">
                <a:solidFill>
                  <a:schemeClr val="dk1"/>
                </a:solidFill>
                <a:latin typeface="Calibri"/>
                <a:ea typeface="Calibri"/>
                <a:cs typeface="Calibri"/>
                <a:sym typeface="Calibri"/>
              </a:rPr>
              <a:t> </a:t>
            </a:r>
            <a:r>
              <a:rPr lang="en-GB" sz="1500" dirty="0">
                <a:solidFill>
                  <a:schemeClr val="dk1"/>
                </a:solidFill>
                <a:latin typeface="Pacifico"/>
                <a:ea typeface="Pacifico"/>
                <a:cs typeface="Pacifico"/>
                <a:sym typeface="Pacifico"/>
              </a:rPr>
              <a:t>In a tort claim, the court may award a successful claimant compensation for the injuries he has suffered or damage to his property. This award is known as damages. The aim of the award of damages is to place the claimant in the same position as if the tort had not been committed as far as money can do so. To calculate the award damages are divided into two kinds, special damages and general damages</a:t>
            </a:r>
            <a:endParaRPr sz="1500" dirty="0">
              <a:solidFill>
                <a:schemeClr val="dk1"/>
              </a:solidFill>
              <a:latin typeface="Pacifico"/>
              <a:ea typeface="Pacifico"/>
              <a:cs typeface="Pacifico"/>
              <a:sym typeface="Pacifico"/>
            </a:endParaRPr>
          </a:p>
          <a:p>
            <a:pPr marL="0" lvl="0" indent="0" algn="just" rtl="0">
              <a:lnSpc>
                <a:spcPct val="128399"/>
              </a:lnSpc>
              <a:spcBef>
                <a:spcPts val="800"/>
              </a:spcBef>
              <a:spcAft>
                <a:spcPts val="0"/>
              </a:spcAft>
              <a:buClr>
                <a:schemeClr val="dk1"/>
              </a:buClr>
              <a:buSzPts val="1100"/>
              <a:buFont typeface="Arial"/>
              <a:buNone/>
            </a:pPr>
            <a:r>
              <a:rPr lang="en-GB" sz="1500" dirty="0">
                <a:solidFill>
                  <a:schemeClr val="dk1"/>
                </a:solidFill>
                <a:latin typeface="Pacifico"/>
                <a:ea typeface="Pacifico"/>
                <a:cs typeface="Pacifico"/>
                <a:sym typeface="Pacifico"/>
              </a:rPr>
              <a:t>      Special damages quantify the financial loss up to the date of the trial and are assessed separately from the other awards. The major types of damages follow: 1. Loss of earnings- this is calculated from the date of the tort to the trial. 2. Medical Expenses- these cover any services, treatment, or medical appliances or the unpaid services of friends or relatives. In Cunningham V Harrison 1973, the claimant needed a housekeeper and two nurses, however, the court refused because it was unnecessary for them to look after him. However, in the case of Donnelly V Joyce 1972, the claimant was successful due to the financial loss of his mother. 3. Expenses to cover special facilities- these cover the special living accommodation. The measure of damages here is the sum to obtain the special facility and its running costs. In Povey V Rydal School 1970 where the claimant received an award to cover the cost of a special hydraulic lift to take the wheelchair in and out of a car. A large amount of money was spent to adapt a house for people with disabilities.</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bedd3ac800_0_8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70" name="Google Shape;370;gbedd3ac800_0_86"/>
          <p:cNvSpPr txBox="1"/>
          <p:nvPr/>
        </p:nvSpPr>
        <p:spPr>
          <a:xfrm>
            <a:off x="172499" y="1421135"/>
            <a:ext cx="8568900" cy="52434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Sample response continued:</a:t>
            </a:r>
            <a:endParaRPr sz="2400" b="1" dirty="0">
              <a:solidFill>
                <a:schemeClr val="dk1"/>
              </a:solidFill>
            </a:endParaRPr>
          </a:p>
          <a:p>
            <a:pPr marL="0" lvl="0" indent="0" algn="just" rtl="0">
              <a:lnSpc>
                <a:spcPct val="128399"/>
              </a:lnSpc>
              <a:spcBef>
                <a:spcPts val="0"/>
              </a:spcBef>
              <a:spcAft>
                <a:spcPts val="0"/>
              </a:spcAft>
              <a:buClr>
                <a:schemeClr val="dk1"/>
              </a:buClr>
              <a:buSzPts val="1100"/>
              <a:buFont typeface="Arial"/>
              <a:buNone/>
            </a:pPr>
            <a:r>
              <a:rPr lang="en-GB" sz="1300" dirty="0">
                <a:solidFill>
                  <a:schemeClr val="dk1"/>
                </a:solidFill>
                <a:latin typeface="Pacifico"/>
                <a:ea typeface="Pacifico"/>
                <a:cs typeface="Pacifico"/>
                <a:sym typeface="Pacifico"/>
              </a:rPr>
              <a:t> </a:t>
            </a:r>
            <a:r>
              <a:rPr lang="en-GB" dirty="0">
                <a:solidFill>
                  <a:schemeClr val="dk1"/>
                </a:solidFill>
                <a:latin typeface="Pacifico"/>
                <a:ea typeface="Pacifico"/>
                <a:cs typeface="Pacifico"/>
                <a:sym typeface="Pacifico"/>
              </a:rPr>
              <a:t>There are also general damages in which cover the losses that are not capable of exact quantification. Furthermore, this splits not to pecuniary and non-pecuniary damages. Pecuniary loss is calculated in money terms, such as future loss of earnings. Non-pecuniary loss is not wholly money based. Pecuniary damages are used by the courts to calculate the claimants net annual earnings. The multiplier, representing the years for which the claimant would have likely to have worked. These are multiplied together to calculate the future losses and can never be precise. In a young age wage earner, the maximum they are covered for is for 18 years. As victims of accidents often receive extra support from several sources, in addition the amounts are deducted from the damages award to account these. These are known as off-setting. However, the claimant is entitled to an award covering the cost of future care such as nursing etc. There are also Non-Pecuniary damages. The main types are pain and suffering, this is compensation for the pain and suffering is subjective as they are impossible to be measured in terms of money. But an award will be made to cover the nervous shock and pain. There is also loss of amenity (enjoyment), the claimant will be entitled to an award if their injury resulted in the inability to carry out everyday activities and to enjoy life. There is also damages for the injury itself, this means that the injuries are itemised, and specified sums are awarded for these based on precedents. Provisional damages are the general rule that only one award for damages can be made. If damages turn out to be more serious than anticipated, no further action is available to the claimant. </a:t>
            </a:r>
            <a:endParaRPr sz="1300" dirty="0">
              <a:solidFill>
                <a:schemeClr val="dk1"/>
              </a:solidFill>
              <a:latin typeface="Pacifico"/>
              <a:ea typeface="Pacifico"/>
              <a:cs typeface="Pacifico"/>
              <a:sym typeface="Pacific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bedd3ac800_0_92"/>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76" name="Google Shape;376;gbedd3ac800_0_92"/>
          <p:cNvSpPr txBox="1"/>
          <p:nvPr/>
        </p:nvSpPr>
        <p:spPr>
          <a:xfrm>
            <a:off x="287524" y="1421160"/>
            <a:ext cx="8568900" cy="52629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Sample response continued:</a:t>
            </a:r>
            <a:endParaRPr sz="2400" b="1" dirty="0">
              <a:solidFill>
                <a:schemeClr val="dk1"/>
              </a:solidFill>
            </a:endParaRPr>
          </a:p>
          <a:p>
            <a:pPr marL="0" lvl="0" indent="0" algn="just" rtl="0">
              <a:lnSpc>
                <a:spcPct val="128399"/>
              </a:lnSpc>
              <a:spcBef>
                <a:spcPts val="0"/>
              </a:spcBef>
              <a:spcAft>
                <a:spcPts val="0"/>
              </a:spcAft>
              <a:buClr>
                <a:schemeClr val="dk1"/>
              </a:buClr>
              <a:buSzPts val="1100"/>
              <a:buFont typeface="Arial"/>
              <a:buNone/>
            </a:pPr>
            <a:r>
              <a:rPr lang="en-GB" sz="1200" dirty="0">
                <a:solidFill>
                  <a:schemeClr val="dk1"/>
                </a:solidFill>
                <a:latin typeface="Calibri"/>
                <a:ea typeface="Calibri"/>
                <a:cs typeface="Calibri"/>
                <a:sym typeface="Calibri"/>
              </a:rPr>
              <a:t> </a:t>
            </a:r>
            <a:r>
              <a:rPr lang="en-GB" sz="1500" dirty="0">
                <a:solidFill>
                  <a:schemeClr val="dk1"/>
                </a:solidFill>
                <a:latin typeface="Pacifico"/>
                <a:ea typeface="Pacifico"/>
                <a:cs typeface="Pacifico"/>
                <a:sym typeface="Pacifico"/>
              </a:rPr>
              <a:t>Under s.32a of the Supreme Court Act 1981, the court has the power to make a provisional award that allows the claimant to return to court should further deterioration occur. This power is not commonly used although in some cases the defendant will agree to make an interim payment to the claimant. Mitigation of loss is where the claimant is required to take reasonable steps to mitigate, reduce, his or her loss. The defendant will not be liable to compensate the claimant for any losses that could have been prevented by taking such steps. For example, the claimant cannot claim for private treatment for an injury if there is suitable treatment was available under the NHS. Finally, there is contributory negligence. This is where the defendant but alleges that the claimant was partly to blame for the accident or for their injuries. However, there are criticisms to this. </a:t>
            </a:r>
            <a:r>
              <a:rPr lang="en-GB" sz="1500" dirty="0">
                <a:solidFill>
                  <a:srgbClr val="04A804"/>
                </a:solidFill>
                <a:latin typeface="Pacifico"/>
                <a:ea typeface="Pacifico"/>
                <a:cs typeface="Pacifico"/>
                <a:sym typeface="Pacifico"/>
              </a:rPr>
              <a:t>In some cases, people who suffer serious injuries will not be adequately compensated by an award, no matter how generous the award. The award of damages simply cannot put them in the position they would have been in, had the negligent act not happened. There are also guidelines issued by Judicial College for general damages are not always overly generous. Compensation ranges from a few hundred to many thousands of pounds depending on the type and severity of the injury. In addition, there are proposals to limit the amount of damages for whiplash type injuries. The amounts cover both whiplash claims and ‘minor’ psychological claims. For example, travel anxiety or shock. </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251519" y="1412776"/>
            <a:ext cx="8640900" cy="36009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chemeClr val="dk1"/>
                </a:solidFill>
                <a:latin typeface="Arial"/>
                <a:ea typeface="Arial"/>
                <a:cs typeface="Arial"/>
                <a:sym typeface="Arial"/>
              </a:rPr>
              <a:t>This PowerPoint should be read in conjunction with the qualification overview PowerPoint. </a:t>
            </a: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Arial"/>
                <a:ea typeface="Arial"/>
                <a:cs typeface="Arial"/>
                <a:sym typeface="Arial"/>
              </a:rPr>
              <a:t>Whilst you undertake this training, we advise you have the following, additional documentation to hand:</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panose="020B0604020202020204" pitchFamily="34" charset="0"/>
              <a:buChar char="•"/>
            </a:pPr>
            <a:r>
              <a:rPr lang="en-GB" sz="2000" dirty="0">
                <a:solidFill>
                  <a:srgbClr val="FF0000"/>
                </a:solidFill>
                <a:hlinkClick r:id="rId3"/>
              </a:rPr>
              <a:t>Unit 2 Paper 2019</a:t>
            </a:r>
            <a:endParaRPr sz="2000" dirty="0">
              <a:solidFill>
                <a:srgbClr val="FF0000"/>
              </a:solidFill>
            </a:endParaRPr>
          </a:p>
          <a:p>
            <a:pPr marL="342900" marR="0" lvl="0" indent="-342900" algn="l" rtl="0">
              <a:lnSpc>
                <a:spcPct val="100000"/>
              </a:lnSpc>
              <a:spcBef>
                <a:spcPts val="0"/>
              </a:spcBef>
              <a:spcAft>
                <a:spcPts val="0"/>
              </a:spcAft>
              <a:buClr>
                <a:srgbClr val="000000"/>
              </a:buClr>
              <a:buSzPts val="1200"/>
              <a:buFont typeface="Arial" panose="020B0604020202020204" pitchFamily="34" charset="0"/>
              <a:buChar char="•"/>
            </a:pPr>
            <a:r>
              <a:rPr lang="en-GB" sz="2000" dirty="0">
                <a:solidFill>
                  <a:srgbClr val="FF0000"/>
                </a:solidFill>
                <a:hlinkClick r:id="rId4"/>
              </a:rPr>
              <a:t>Unit 2 Mark Scheme 2019</a:t>
            </a:r>
            <a:endParaRPr sz="2000" dirty="0">
              <a:solidFill>
                <a:srgbClr val="FF0000"/>
              </a:solidFill>
            </a:endParaRPr>
          </a:p>
          <a:p>
            <a:pPr marL="0" marR="0" lvl="0" indent="0" algn="l" rtl="0">
              <a:lnSpc>
                <a:spcPct val="100000"/>
              </a:lnSpc>
              <a:spcBef>
                <a:spcPts val="0"/>
              </a:spcBef>
              <a:spcAft>
                <a:spcPts val="0"/>
              </a:spcAft>
              <a:buClr>
                <a:srgbClr val="000000"/>
              </a:buClr>
              <a:buSzPts val="1200"/>
              <a:buFont typeface="Arial"/>
              <a:buNone/>
            </a:pPr>
            <a:endParaRPr sz="2000" dirty="0">
              <a:solidFill>
                <a:srgbClr val="FF0000"/>
              </a:solidFil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244" name="Google Shape;244;p2"/>
          <p:cNvSpPr txBox="1"/>
          <p:nvPr/>
        </p:nvSpPr>
        <p:spPr>
          <a:xfrm>
            <a:off x="783431" y="25796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Introduction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bedd3ac800_0_98"/>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82" name="Google Shape;382;gbedd3ac800_0_98"/>
          <p:cNvSpPr txBox="1"/>
          <p:nvPr/>
        </p:nvSpPr>
        <p:spPr>
          <a:xfrm>
            <a:off x="287550" y="1328693"/>
            <a:ext cx="8568900" cy="563919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Characteristics of a successful response </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Sample response continued:</a:t>
            </a:r>
          </a:p>
          <a:p>
            <a:pPr marL="0" marR="0" lvl="0" indent="0" algn="l" rtl="0">
              <a:lnSpc>
                <a:spcPct val="100000"/>
              </a:lnSpc>
              <a:spcBef>
                <a:spcPts val="0"/>
              </a:spcBef>
              <a:spcAft>
                <a:spcPts val="0"/>
              </a:spcAft>
              <a:buClr>
                <a:srgbClr val="000000"/>
              </a:buClr>
              <a:buSzPts val="2400"/>
              <a:buFont typeface="Arial"/>
              <a:buNone/>
            </a:pPr>
            <a:endParaRPr sz="1000" b="1" dirty="0">
              <a:solidFill>
                <a:schemeClr val="dk1"/>
              </a:solidFill>
            </a:endParaRPr>
          </a:p>
          <a:p>
            <a:pPr marL="0" lvl="0" indent="0" algn="just" rtl="0">
              <a:lnSpc>
                <a:spcPct val="128399"/>
              </a:lnSpc>
              <a:spcBef>
                <a:spcPts val="0"/>
              </a:spcBef>
              <a:spcAft>
                <a:spcPts val="0"/>
              </a:spcAft>
              <a:buClr>
                <a:schemeClr val="dk1"/>
              </a:buClr>
              <a:buSzPts val="1100"/>
              <a:buFont typeface="Arial"/>
              <a:buNone/>
            </a:pPr>
            <a:r>
              <a:rPr lang="en-GB" sz="1350" dirty="0">
                <a:solidFill>
                  <a:schemeClr val="dk1"/>
                </a:solidFill>
                <a:latin typeface="Calibri"/>
                <a:ea typeface="Calibri"/>
                <a:cs typeface="Calibri"/>
                <a:sym typeface="Calibri"/>
              </a:rPr>
              <a:t> </a:t>
            </a:r>
            <a:r>
              <a:rPr lang="en-GB" sz="1350" dirty="0">
                <a:solidFill>
                  <a:schemeClr val="dk1"/>
                </a:solidFill>
                <a:latin typeface="Pacifico"/>
                <a:ea typeface="Pacifico"/>
                <a:cs typeface="Pacifico"/>
                <a:sym typeface="Pacifico"/>
              </a:rPr>
              <a:t>Another criticism is that many of the large awards ordered by the courts are in cases where the bulk of the claim is made up awards for and past future loss of earnings. In case where for example, the negligence has led to the death of a child is comparatively low as there will not be claims on behalf of the defendant. This can be extremely difficult for grieving parents to understand and appear unjust. Many criticisms can be made of the process in achieving an award of damages. Some cases take several months. There is also no state funding for personal injury matters, so funding for civil actions. Most will be financed by consultant fees. There are problems with this such as add in fees for lawyers (success fees) and they may refuse to take on a risky case.</a:t>
            </a:r>
            <a:endParaRPr sz="1350" dirty="0">
              <a:solidFill>
                <a:schemeClr val="dk1"/>
              </a:solidFill>
              <a:latin typeface="Pacifico"/>
              <a:ea typeface="Pacifico"/>
              <a:cs typeface="Pacifico"/>
              <a:sym typeface="Pacifico"/>
            </a:endParaRPr>
          </a:p>
          <a:p>
            <a:pPr marL="0" lvl="0" indent="0" algn="just" rtl="0">
              <a:lnSpc>
                <a:spcPct val="128399"/>
              </a:lnSpc>
              <a:spcBef>
                <a:spcPts val="800"/>
              </a:spcBef>
              <a:spcAft>
                <a:spcPts val="0"/>
              </a:spcAft>
              <a:buClr>
                <a:schemeClr val="dk1"/>
              </a:buClr>
              <a:buSzPts val="1100"/>
              <a:buFont typeface="Arial"/>
              <a:buNone/>
            </a:pPr>
            <a:r>
              <a:rPr lang="en-GB" sz="1350" dirty="0">
                <a:solidFill>
                  <a:schemeClr val="dk1"/>
                </a:solidFill>
                <a:latin typeface="Pacifico"/>
                <a:ea typeface="Pacifico"/>
                <a:cs typeface="Pacifico"/>
                <a:sym typeface="Pacifico"/>
              </a:rPr>
              <a:t>    However, there may be some benefits, such as the award being able to improve the victim’s life, money can make a difference. Also, bringing a negligence claim can make the defendant organisations aware that they may need support or more training. In addition, lessons can be learnt. There may also be a sense of justice and this can be achieved through bringing an action- individuals are held to account. </a:t>
            </a:r>
            <a:endParaRPr sz="1350" dirty="0">
              <a:solidFill>
                <a:schemeClr val="dk1"/>
              </a:solidFill>
              <a:latin typeface="Pacifico"/>
              <a:ea typeface="Pacifico"/>
              <a:cs typeface="Pacifico"/>
              <a:sym typeface="Pacifico"/>
            </a:endParaRPr>
          </a:p>
          <a:p>
            <a:pPr marL="0" lvl="0" indent="0" algn="just" rtl="0">
              <a:lnSpc>
                <a:spcPct val="128399"/>
              </a:lnSpc>
              <a:spcBef>
                <a:spcPts val="800"/>
              </a:spcBef>
              <a:spcAft>
                <a:spcPts val="0"/>
              </a:spcAft>
              <a:buClr>
                <a:schemeClr val="dk1"/>
              </a:buClr>
              <a:buSzPts val="1100"/>
              <a:buFont typeface="Arial"/>
              <a:buNone/>
            </a:pPr>
            <a:r>
              <a:rPr lang="en-GB" sz="1350" dirty="0">
                <a:solidFill>
                  <a:schemeClr val="dk1"/>
                </a:solidFill>
                <a:latin typeface="Pacifico"/>
                <a:ea typeface="Pacifico"/>
                <a:cs typeface="Pacifico"/>
                <a:sym typeface="Pacifico"/>
              </a:rPr>
              <a:t>There are also injunctions which are the most common remedy in tort. They are an order by the court to stop doing something. If the person fails to comply to the injunction, they may face up to two years in prison. Most commonly, an injunction can be used as a final order, known as a perpetual injunction.  A less common form of injunction could be a mandatory injunction which will order a party to carry out a certain action. Injunctions will often be the main reason for a nuisance case to be brought, as the aim of taking the action is to stop the nuisance continuing.</a:t>
            </a:r>
            <a:endParaRPr sz="1350" dirty="0">
              <a:solidFill>
                <a:schemeClr val="dk1"/>
              </a:solidFill>
              <a:latin typeface="Pacifico"/>
              <a:ea typeface="Pacifico"/>
              <a:cs typeface="Pacifico"/>
              <a:sym typeface="Pacific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13"/>
          <p:cNvSpPr txBox="1">
            <a:spLocks noGrp="1"/>
          </p:cNvSpPr>
          <p:nvPr>
            <p:ph type="ctrTitle"/>
          </p:nvPr>
        </p:nvSpPr>
        <p:spPr>
          <a:xfrm>
            <a:off x="467544" y="692696"/>
            <a:ext cx="7772400" cy="147002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ts val="7920"/>
              <a:buFont typeface="Calibri"/>
              <a:buNone/>
            </a:pPr>
            <a:br>
              <a:rPr lang="en-GB" dirty="0"/>
            </a:br>
            <a:br>
              <a:rPr lang="en-GB" dirty="0"/>
            </a:br>
            <a:r>
              <a:rPr lang="en-GB" b="1" dirty="0">
                <a:solidFill>
                  <a:schemeClr val="lt1"/>
                </a:solidFill>
                <a:latin typeface="Arial"/>
                <a:ea typeface="Arial"/>
                <a:cs typeface="Arial"/>
                <a:sym typeface="Arial"/>
              </a:rPr>
              <a:t>Any Questions?</a:t>
            </a:r>
            <a:br>
              <a:rPr lang="en-GB" dirty="0"/>
            </a:br>
            <a:br>
              <a:rPr lang="en-GB" dirty="0">
                <a:latin typeface="Arial"/>
                <a:ea typeface="Arial"/>
                <a:cs typeface="Arial"/>
                <a:sym typeface="Arial"/>
              </a:rPr>
            </a:br>
            <a:r>
              <a:rPr lang="en-GB" sz="2700" dirty="0">
                <a:solidFill>
                  <a:schemeClr val="lt1"/>
                </a:solidFill>
                <a:latin typeface="Arial"/>
                <a:ea typeface="Arial"/>
                <a:cs typeface="Arial"/>
                <a:sym typeface="Arial"/>
              </a:rPr>
              <a:t>If you have any questions, contact our specialist subject officers and administrative support team for your subject with any queries.</a:t>
            </a:r>
            <a:br>
              <a:rPr lang="en-GB" sz="2700" dirty="0"/>
            </a:br>
            <a:br>
              <a:rPr lang="en-GB" dirty="0"/>
            </a:br>
            <a:r>
              <a:rPr lang="en-GB" sz="2200" u="sng" dirty="0">
                <a:solidFill>
                  <a:schemeClr val="hlink"/>
                </a:solidFill>
                <a:latin typeface="Arial"/>
                <a:cs typeface="Arial"/>
                <a:sym typeface="Arial"/>
              </a:rPr>
              <a:t>law</a:t>
            </a:r>
            <a:r>
              <a:rPr lang="en-GB" sz="2200" u="sng" dirty="0">
                <a:solidFill>
                  <a:schemeClr val="hlink"/>
                </a:solidFill>
                <a:latin typeface="Arial"/>
                <a:ea typeface="Arial"/>
                <a:cs typeface="Arial"/>
                <a:sym typeface="Arial"/>
                <a:hlinkClick r:id="rId3"/>
              </a:rPr>
              <a:t>@wjec.co.uk</a:t>
            </a:r>
            <a:endParaRPr sz="2200" dirty="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251" name="Google Shape;251;p3"/>
          <p:cNvSpPr txBox="1"/>
          <p:nvPr/>
        </p:nvSpPr>
        <p:spPr>
          <a:xfrm>
            <a:off x="287524" y="1421160"/>
            <a:ext cx="8568900" cy="385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Calibri"/>
                <a:ea typeface="Calibri"/>
                <a:cs typeface="Calibri"/>
                <a:sym typeface="Calibri"/>
              </a:rPr>
              <a:t>Assessment Objectives:</a:t>
            </a:r>
            <a:endParaRPr sz="2400" b="1" i="0" u="none" strike="noStrike" cap="none" dirty="0">
              <a:solidFill>
                <a:schemeClr val="dk1"/>
              </a:solidFill>
              <a:latin typeface="Calibri"/>
              <a:ea typeface="Calibri"/>
              <a:cs typeface="Calibri"/>
              <a:sym typeface="Calibri"/>
            </a:endParaRPr>
          </a:p>
          <a:p>
            <a:pPr marL="0" marR="0" lvl="0" indent="0" algn="l" rtl="0">
              <a:lnSpc>
                <a:spcPct val="115000"/>
              </a:lnSpc>
              <a:spcBef>
                <a:spcPts val="1200"/>
              </a:spcBef>
              <a:spcAft>
                <a:spcPts val="0"/>
              </a:spcAft>
              <a:buClr>
                <a:schemeClr val="dk1"/>
              </a:buClr>
              <a:buSzPts val="1100"/>
              <a:buFont typeface="Arial"/>
              <a:buNone/>
            </a:pPr>
            <a:r>
              <a:rPr lang="en-GB" sz="1500" dirty="0">
                <a:solidFill>
                  <a:schemeClr val="dk1"/>
                </a:solidFill>
              </a:rPr>
              <a:t>Here</a:t>
            </a:r>
            <a:r>
              <a:rPr lang="en-GB" sz="1500" b="0" i="0" u="none" strike="noStrike" cap="none" dirty="0">
                <a:solidFill>
                  <a:schemeClr val="dk1"/>
                </a:solidFill>
                <a:latin typeface="Arial"/>
                <a:ea typeface="Arial"/>
                <a:cs typeface="Arial"/>
                <a:sym typeface="Arial"/>
              </a:rPr>
              <a:t> are the assessment objectives for this specification.  Learners must:</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1200"/>
              </a:spcBef>
              <a:spcAft>
                <a:spcPts val="0"/>
              </a:spcAft>
              <a:buClr>
                <a:schemeClr val="dk1"/>
              </a:buClr>
              <a:buSzPts val="1500"/>
              <a:buFont typeface="Arial"/>
              <a:buChar char="●"/>
            </a:pPr>
            <a:r>
              <a:rPr lang="en-GB" sz="1500" b="1" i="0" u="none" strike="noStrike" cap="none" dirty="0">
                <a:solidFill>
                  <a:srgbClr val="FF0000"/>
                </a:solidFill>
                <a:latin typeface="Arial"/>
                <a:ea typeface="Arial"/>
                <a:cs typeface="Arial"/>
                <a:sym typeface="Arial"/>
              </a:rPr>
              <a:t>AO1</a:t>
            </a:r>
            <a:r>
              <a:rPr lang="en-GB" sz="1500" b="0" i="0" u="none" strike="noStrike" cap="none" dirty="0">
                <a:solidFill>
                  <a:schemeClr val="dk1"/>
                </a:solidFill>
                <a:latin typeface="Arial"/>
                <a:ea typeface="Arial"/>
                <a:cs typeface="Arial"/>
                <a:sym typeface="Arial"/>
              </a:rPr>
              <a:t> Demonstrate knowledge and understanding of legal rules and principles</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rgbClr val="0070C0"/>
                </a:solidFill>
                <a:latin typeface="Arial"/>
                <a:ea typeface="Arial"/>
                <a:cs typeface="Arial"/>
                <a:sym typeface="Arial"/>
              </a:rPr>
              <a:t>AO2</a:t>
            </a:r>
            <a:r>
              <a:rPr lang="en-GB" sz="1500" b="0" i="0" u="none" strike="noStrike" cap="none" dirty="0">
                <a:solidFill>
                  <a:schemeClr val="dk1"/>
                </a:solidFill>
                <a:latin typeface="Arial"/>
                <a:ea typeface="Arial"/>
                <a:cs typeface="Arial"/>
                <a:sym typeface="Arial"/>
              </a:rPr>
              <a:t> Apply legal rules and principles to given scenarios in order to present a legal argument using appropriate legal terminology </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rgbClr val="04A804"/>
                </a:solidFill>
                <a:latin typeface="Arial"/>
                <a:ea typeface="Arial"/>
                <a:cs typeface="Arial"/>
                <a:sym typeface="Arial"/>
              </a:rPr>
              <a:t>AO3</a:t>
            </a:r>
            <a:r>
              <a:rPr lang="en-GB" sz="1500" b="0" i="0" u="none" strike="noStrike" cap="none" dirty="0">
                <a:solidFill>
                  <a:schemeClr val="dk1"/>
                </a:solidFill>
                <a:latin typeface="Arial"/>
                <a:ea typeface="Arial"/>
                <a:cs typeface="Arial"/>
                <a:sym typeface="Arial"/>
              </a:rPr>
              <a:t> Analyse and evaluate legal rules, principles, concepts and issues</a:t>
            </a:r>
            <a:endParaRPr sz="1500" b="0" i="0" u="none" strike="noStrike" cap="none" dirty="0">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GB" sz="1500" b="0" i="0" u="none" strike="noStrike" cap="none" dirty="0">
                <a:solidFill>
                  <a:schemeClr val="dk1"/>
                </a:solidFill>
                <a:latin typeface="Arial"/>
                <a:ea typeface="Arial"/>
                <a:cs typeface="Arial"/>
                <a:sym typeface="Arial"/>
              </a:rPr>
              <a:t>Assessment objective weightings are shown </a:t>
            </a:r>
            <a:r>
              <a:rPr lang="en-GB" sz="1500" dirty="0">
                <a:solidFill>
                  <a:schemeClr val="dk1"/>
                </a:solidFill>
              </a:rPr>
              <a:t>on the next slide </a:t>
            </a:r>
            <a:r>
              <a:rPr lang="en-GB" sz="1500" b="0" i="0" u="none" strike="noStrike" cap="none" dirty="0">
                <a:solidFill>
                  <a:schemeClr val="dk1"/>
                </a:solidFill>
                <a:latin typeface="Arial"/>
                <a:ea typeface="Arial"/>
                <a:cs typeface="Arial"/>
                <a:sym typeface="Arial"/>
              </a:rPr>
              <a:t>as a percentage of the full A level, with AS weightings in brackets.</a:t>
            </a: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GB" sz="2000" b="0" i="0" u="none" strike="noStrike" cap="none" dirty="0">
                <a:solidFill>
                  <a:srgbClr val="FF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
          <p:cNvSpPr txBox="1"/>
          <p:nvPr/>
        </p:nvSpPr>
        <p:spPr>
          <a:xfrm>
            <a:off x="558800" y="44686"/>
            <a:ext cx="8229600" cy="1143000"/>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Gathering suitable evidence</a:t>
            </a:r>
            <a:endParaRPr sz="1400" b="0" i="0" u="none" strike="noStrike" cap="none">
              <a:solidFill>
                <a:srgbClr val="000000"/>
              </a:solidFill>
              <a:latin typeface="Arial"/>
              <a:ea typeface="Arial"/>
              <a:cs typeface="Arial"/>
              <a:sym typeface="Arial"/>
            </a:endParaRPr>
          </a:p>
        </p:txBody>
      </p:sp>
      <p:sp>
        <p:nvSpPr>
          <p:cNvPr id="257" name="Google Shape;257;p4"/>
          <p:cNvSpPr txBox="1"/>
          <p:nvPr/>
        </p:nvSpPr>
        <p:spPr>
          <a:xfrm>
            <a:off x="457200" y="1410000"/>
            <a:ext cx="8229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Arial"/>
              <a:buNone/>
            </a:pPr>
            <a:r>
              <a:rPr lang="en-GB" sz="2000" b="1" i="0" u="none" strike="noStrike" cap="none">
                <a:solidFill>
                  <a:schemeClr val="dk1"/>
                </a:solidFill>
                <a:latin typeface="Arial"/>
                <a:ea typeface="Arial"/>
                <a:cs typeface="Arial"/>
                <a:sym typeface="Arial"/>
              </a:rPr>
              <a:t>Assessment Objectives</a:t>
            </a:r>
            <a:endParaRPr sz="2000" b="1" i="0" u="none" strike="noStrike" cap="none">
              <a:solidFill>
                <a:schemeClr val="dk1"/>
              </a:solidFill>
              <a:latin typeface="Arial"/>
              <a:ea typeface="Arial"/>
              <a:cs typeface="Arial"/>
              <a:sym typeface="Arial"/>
            </a:endParaRPr>
          </a:p>
        </p:txBody>
      </p:sp>
      <p:graphicFrame>
        <p:nvGraphicFramePr>
          <p:cNvPr id="258" name="Google Shape;258;p4"/>
          <p:cNvGraphicFramePr/>
          <p:nvPr/>
        </p:nvGraphicFramePr>
        <p:xfrm>
          <a:off x="952500" y="2032525"/>
          <a:ext cx="7239000" cy="4464587"/>
        </p:xfrm>
        <a:graphic>
          <a:graphicData uri="http://schemas.openxmlformats.org/drawingml/2006/table">
            <a:tbl>
              <a:tblPr>
                <a:noFill/>
                <a:tableStyleId>{96DA4237-3AEA-42BE-905B-A0839F570A8E}</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 </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A01</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AO2</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AO3</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Total</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AS Unit 1</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10%</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(25%)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7.5%</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(18.75%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7.5%</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(18.75%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25%</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(62.5%)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AS Unit 2</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6%</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(15%)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4.5%</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(11.25%)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4.5%</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(11.25%)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15%</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(37.5%)</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val="10002"/>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A2 Unit 3</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12%</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 </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18%</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30%</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A2 Unit 4</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12%</a:t>
                      </a:r>
                      <a:endParaRPr sz="1400" u="none" strike="noStrike" cap="none"/>
                    </a:p>
                    <a:p>
                      <a:pPr marL="0" marR="0" lvl="0" indent="0" algn="l" rtl="0">
                        <a:lnSpc>
                          <a:spcPct val="115000"/>
                        </a:lnSpc>
                        <a:spcBef>
                          <a:spcPts val="1200"/>
                        </a:spcBef>
                        <a:spcAft>
                          <a:spcPts val="0"/>
                        </a:spcAft>
                        <a:buClr>
                          <a:srgbClr val="000000"/>
                        </a:buClr>
                        <a:buSzPts val="1400"/>
                        <a:buFont typeface="Arial"/>
                        <a:buNone/>
                      </a:pPr>
                      <a:r>
                        <a:rPr lang="en-GB" sz="1400" u="none" strike="noStrike" cap="none"/>
                        <a:t> </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18%</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30%</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a:t>Overall weighting</a:t>
                      </a:r>
                      <a:endParaRPr sz="1400" b="1"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40%</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30%</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30%</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a:t>100%</a:t>
                      </a:r>
                      <a:endParaRPr sz="1400" u="none" strike="noStrike" cap="none"/>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5"/>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264" name="Google Shape;264;p5"/>
          <p:cNvSpPr txBox="1"/>
          <p:nvPr/>
        </p:nvSpPr>
        <p:spPr>
          <a:xfrm>
            <a:off x="287524" y="1421160"/>
            <a:ext cx="8568900" cy="521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chemeClr val="dk1"/>
                </a:solidFill>
                <a:latin typeface="Arial"/>
                <a:ea typeface="Arial"/>
                <a:cs typeface="Arial"/>
                <a:sym typeface="Arial"/>
              </a:rPr>
              <a:t>Assessment Purpose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endParaRPr sz="2000" b="1">
              <a:solidFill>
                <a:schemeClr val="dk1"/>
              </a:solidFill>
            </a:endParaRPr>
          </a:p>
          <a:p>
            <a:pPr marL="0" marR="0" lvl="0" indent="0" algn="ctr" rtl="0">
              <a:lnSpc>
                <a:spcPct val="115000"/>
              </a:lnSpc>
              <a:spcBef>
                <a:spcPts val="1200"/>
              </a:spcBef>
              <a:spcAft>
                <a:spcPts val="0"/>
              </a:spcAft>
              <a:buClr>
                <a:schemeClr val="dk1"/>
              </a:buClr>
              <a:buSzPts val="1100"/>
              <a:buFont typeface="Arial"/>
              <a:buNone/>
            </a:pPr>
            <a:r>
              <a:rPr lang="en-GB" sz="2000" b="1" i="0" u="none" strike="noStrike" cap="none">
                <a:solidFill>
                  <a:schemeClr val="dk1"/>
                </a:solidFill>
                <a:latin typeface="Arial"/>
                <a:ea typeface="Arial"/>
                <a:cs typeface="Arial"/>
                <a:sym typeface="Arial"/>
              </a:rPr>
              <a:t>Unit </a:t>
            </a:r>
            <a:r>
              <a:rPr lang="en-GB" sz="2000" b="1">
                <a:solidFill>
                  <a:schemeClr val="dk1"/>
                </a:solidFill>
              </a:rPr>
              <a:t>2</a:t>
            </a:r>
            <a:r>
              <a:rPr lang="en-GB" sz="2000" b="1" i="0" u="none" strike="noStrike" cap="none">
                <a:solidFill>
                  <a:schemeClr val="dk1"/>
                </a:solidFill>
                <a:latin typeface="Arial"/>
                <a:ea typeface="Arial"/>
                <a:cs typeface="Arial"/>
                <a:sym typeface="Arial"/>
              </a:rPr>
              <a:t> - The </a:t>
            </a:r>
            <a:r>
              <a:rPr lang="en-GB" sz="2000" b="1">
                <a:solidFill>
                  <a:schemeClr val="dk1"/>
                </a:solidFill>
              </a:rPr>
              <a:t>Law of Tort</a:t>
            </a:r>
            <a:endParaRPr sz="2000" b="1" i="0" u="none" strike="noStrike" cap="none">
              <a:solidFill>
                <a:schemeClr val="dk1"/>
              </a:solidFill>
              <a:latin typeface="Arial"/>
              <a:ea typeface="Arial"/>
              <a:cs typeface="Arial"/>
              <a:sym typeface="Arial"/>
            </a:endParaRPr>
          </a:p>
          <a:p>
            <a:pPr marL="0" marR="0" lvl="0" indent="0" algn="just" rtl="0">
              <a:lnSpc>
                <a:spcPct val="115000"/>
              </a:lnSpc>
              <a:spcBef>
                <a:spcPts val="1200"/>
              </a:spcBef>
              <a:spcAft>
                <a:spcPts val="0"/>
              </a:spcAft>
              <a:buClr>
                <a:srgbClr val="000000"/>
              </a:buClr>
              <a:buSzPts val="1100"/>
              <a:buFont typeface="Arial"/>
              <a:buNone/>
            </a:pPr>
            <a:r>
              <a:rPr lang="en-GB" sz="1500">
                <a:solidFill>
                  <a:schemeClr val="dk1"/>
                </a:solidFill>
              </a:rPr>
              <a:t>This unit requires learners to demonstrate knowledge and understanding of the rules and theory of the law of tort. Learners will develop knowledge and understanding of liability in negligence for injury to people and will be required to apply the elements of the law of negligence to hypothetical scenarios. They will develop knowledge and understanding of occupiers’ liability. Learners will also develop knowledge and understanding of remedies, including damages, mitigation of loss and injunctions. </a:t>
            </a:r>
            <a:endParaRPr sz="1500" b="0" i="0" u="none" strike="noStrike" cap="none">
              <a:solidFill>
                <a:schemeClr val="dk1"/>
              </a:solidFill>
              <a:latin typeface="Arial"/>
              <a:ea typeface="Arial"/>
              <a:cs typeface="Arial"/>
              <a:sym typeface="Arial"/>
            </a:endParaRPr>
          </a:p>
          <a:p>
            <a:pPr marL="0" marR="0" lvl="0" indent="0" algn="just" rtl="0">
              <a:lnSpc>
                <a:spcPct val="115000"/>
              </a:lnSpc>
              <a:spcBef>
                <a:spcPts val="1200"/>
              </a:spcBef>
              <a:spcAft>
                <a:spcPts val="0"/>
              </a:spcAft>
              <a:buNone/>
            </a:pPr>
            <a:r>
              <a:rPr lang="en-GB" sz="1500" b="0" i="0" u="none" strike="noStrike" cap="none">
                <a:solidFill>
                  <a:schemeClr val="dk1"/>
                </a:solidFill>
                <a:latin typeface="Arial"/>
                <a:ea typeface="Arial"/>
                <a:cs typeface="Arial"/>
                <a:sym typeface="Arial"/>
              </a:rPr>
              <a:t>Where appropriate, relevant case law and authority should be used. Legal skills are intrinsic to this unit.</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400"/>
              <a:buFont typeface="Arial"/>
              <a:buNone/>
            </a:pPr>
            <a:endParaRPr sz="1500" b="1"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7"/>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288" name="Google Shape;288;p7"/>
          <p:cNvSpPr txBox="1"/>
          <p:nvPr/>
        </p:nvSpPr>
        <p:spPr>
          <a:xfrm>
            <a:off x="287525" y="1421152"/>
            <a:ext cx="8568900"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i="0" u="none" strike="noStrike" cap="none" dirty="0">
              <a:solidFill>
                <a:srgbClr val="FF0000"/>
              </a:solidFill>
              <a:latin typeface="+mn-lt"/>
              <a:ea typeface="Calibri"/>
              <a:cs typeface="Calibri"/>
              <a:sym typeface="Calibri"/>
            </a:endParaRPr>
          </a:p>
          <a:p>
            <a:pPr marL="457200" lvl="0" indent="-323850" algn="just" rtl="0">
              <a:lnSpc>
                <a:spcPct val="120000"/>
              </a:lnSpc>
              <a:spcBef>
                <a:spcPts val="0"/>
              </a:spcBef>
              <a:spcAft>
                <a:spcPts val="0"/>
              </a:spcAft>
              <a:buClr>
                <a:schemeClr val="dk1"/>
              </a:buClr>
              <a:buSzPts val="1500"/>
              <a:buFont typeface="Calibri"/>
              <a:buChar char="●"/>
            </a:pPr>
            <a:r>
              <a:rPr lang="en-GB" sz="1500" dirty="0">
                <a:solidFill>
                  <a:schemeClr val="dk1"/>
                </a:solidFill>
                <a:latin typeface="+mn-lt"/>
                <a:ea typeface="Calibri"/>
                <a:cs typeface="Calibri"/>
                <a:sym typeface="Calibri"/>
              </a:rPr>
              <a:t>It is worth looking at the set structure of the mark scheme grids examiners use as a way of approaching the marking of student responses.   These mark scheme bandings will give an idea of what is expected in the response.  The exact nature of the mark schemes may change depending on the question.  However, there are some key aspects that will remain that are useful to consider before you mark any responses.</a:t>
            </a:r>
            <a:endParaRPr sz="1500" dirty="0">
              <a:solidFill>
                <a:schemeClr val="dk1"/>
              </a:solidFill>
              <a:latin typeface="+mn-lt"/>
              <a:ea typeface="Calibri"/>
              <a:cs typeface="Calibri"/>
              <a:sym typeface="Calibri"/>
            </a:endParaRPr>
          </a:p>
          <a:p>
            <a:pPr marL="457200" lvl="0" indent="-323850" algn="just" rtl="0">
              <a:lnSpc>
                <a:spcPct val="120000"/>
              </a:lnSpc>
              <a:spcBef>
                <a:spcPts val="0"/>
              </a:spcBef>
              <a:spcAft>
                <a:spcPts val="0"/>
              </a:spcAft>
              <a:buClr>
                <a:schemeClr val="dk1"/>
              </a:buClr>
              <a:buSzPts val="1500"/>
              <a:buFont typeface="Calibri"/>
              <a:buChar char="●"/>
            </a:pPr>
            <a:r>
              <a:rPr lang="en-GB" sz="1500" dirty="0">
                <a:solidFill>
                  <a:schemeClr val="dk1"/>
                </a:solidFill>
                <a:latin typeface="+mn-lt"/>
                <a:ea typeface="Calibri"/>
                <a:cs typeface="Calibri"/>
                <a:sym typeface="Calibri"/>
              </a:rPr>
              <a:t>The first thing to note is that the mark bands feature 3 or 4 key descriptors. 3 descriptors for the A01 for Unit 2 and 4 descriptors for A02 and 3 for Unit 2.</a:t>
            </a:r>
            <a:endParaRPr sz="1500" dirty="0">
              <a:solidFill>
                <a:schemeClr val="dk1"/>
              </a:solidFill>
              <a:latin typeface="+mn-lt"/>
              <a:ea typeface="Calibri"/>
              <a:cs typeface="Calibri"/>
              <a:sym typeface="Calibri"/>
            </a:endParaRPr>
          </a:p>
          <a:p>
            <a:pPr marL="457200" lvl="0" indent="-323850" algn="just" rtl="0">
              <a:lnSpc>
                <a:spcPct val="120000"/>
              </a:lnSpc>
              <a:spcBef>
                <a:spcPts val="0"/>
              </a:spcBef>
              <a:spcAft>
                <a:spcPts val="0"/>
              </a:spcAft>
              <a:buClr>
                <a:schemeClr val="dk1"/>
              </a:buClr>
              <a:buSzPts val="1500"/>
              <a:buFont typeface="Calibri"/>
              <a:buChar char="●"/>
            </a:pPr>
            <a:r>
              <a:rPr lang="en-GB" sz="1500" dirty="0">
                <a:solidFill>
                  <a:schemeClr val="dk1"/>
                </a:solidFill>
                <a:latin typeface="+mn-lt"/>
                <a:ea typeface="Calibri"/>
                <a:cs typeface="Calibri"/>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depth and range, terminology, legal authority and structure.</a:t>
            </a:r>
            <a:endParaRPr sz="1500" dirty="0">
              <a:solidFill>
                <a:schemeClr val="dk1"/>
              </a:solidFill>
              <a:latin typeface="+mn-lt"/>
              <a:ea typeface="Calibri"/>
              <a:cs typeface="Calibri"/>
              <a:sym typeface="Calibri"/>
            </a:endParaRPr>
          </a:p>
          <a:p>
            <a:pPr marL="457200" lvl="0" indent="-323850" algn="just" rtl="0">
              <a:lnSpc>
                <a:spcPct val="120000"/>
              </a:lnSpc>
              <a:spcBef>
                <a:spcPts val="0"/>
              </a:spcBef>
              <a:spcAft>
                <a:spcPts val="0"/>
              </a:spcAft>
              <a:buClr>
                <a:schemeClr val="dk1"/>
              </a:buClr>
              <a:buSzPts val="1500"/>
              <a:buFont typeface="Calibri"/>
              <a:buChar char="●"/>
            </a:pPr>
            <a:r>
              <a:rPr lang="en-GB" sz="1500" dirty="0">
                <a:solidFill>
                  <a:schemeClr val="dk1"/>
                </a:solidFill>
                <a:latin typeface="+mn-lt"/>
                <a:ea typeface="Calibri"/>
                <a:cs typeface="Calibri"/>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gbedd3ac800_0_2"/>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294" name="Google Shape;294;gbedd3ac800_0_2"/>
          <p:cNvSpPr txBox="1"/>
          <p:nvPr/>
        </p:nvSpPr>
        <p:spPr>
          <a:xfrm>
            <a:off x="287525" y="1421152"/>
            <a:ext cx="8568900" cy="2462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i="0" u="none" strike="noStrike" cap="none" dirty="0">
              <a:solidFill>
                <a:srgbClr val="FF0000"/>
              </a:solidFill>
              <a:latin typeface="+mn-lt"/>
              <a:ea typeface="Calibri"/>
              <a:cs typeface="Calibri"/>
              <a:sym typeface="Calibri"/>
            </a:endParaRPr>
          </a:p>
          <a:p>
            <a:pPr marL="0" lvl="0" indent="0" algn="l" rtl="0">
              <a:spcBef>
                <a:spcPts val="0"/>
              </a:spcBef>
              <a:spcAft>
                <a:spcPts val="0"/>
              </a:spcAft>
              <a:buClr>
                <a:schemeClr val="dk1"/>
              </a:buClr>
              <a:buSzPts val="2400"/>
              <a:buFont typeface="Arial"/>
              <a:buNone/>
            </a:pPr>
            <a:r>
              <a:rPr lang="en-GB" sz="1500" dirty="0">
                <a:solidFill>
                  <a:schemeClr val="dk1"/>
                </a:solidFill>
                <a:latin typeface="+mn-lt"/>
                <a:ea typeface="Calibri"/>
                <a:cs typeface="Calibri"/>
                <a:sym typeface="Calibri"/>
              </a:rPr>
              <a:t>Here is the mark bands to be used for </a:t>
            </a:r>
            <a:r>
              <a:rPr lang="en-GB" sz="2000" b="1" dirty="0">
                <a:solidFill>
                  <a:schemeClr val="dk1"/>
                </a:solidFill>
                <a:latin typeface="+mn-lt"/>
                <a:ea typeface="Calibri"/>
                <a:cs typeface="Calibri"/>
                <a:sym typeface="Calibri"/>
              </a:rPr>
              <a:t>Q1</a:t>
            </a:r>
            <a:r>
              <a:rPr lang="en-GB" sz="2000" dirty="0">
                <a:solidFill>
                  <a:schemeClr val="dk1"/>
                </a:solidFill>
                <a:latin typeface="+mn-lt"/>
                <a:ea typeface="Calibri"/>
                <a:cs typeface="Calibri"/>
                <a:sym typeface="Calibri"/>
              </a:rPr>
              <a:t>, </a:t>
            </a:r>
            <a:r>
              <a:rPr lang="en-GB" sz="2000" b="1" dirty="0">
                <a:solidFill>
                  <a:schemeClr val="dk1"/>
                </a:solidFill>
                <a:latin typeface="+mn-lt"/>
                <a:ea typeface="Calibri"/>
                <a:cs typeface="Calibri"/>
                <a:sym typeface="Calibri"/>
              </a:rPr>
              <a:t>Q2</a:t>
            </a:r>
            <a:r>
              <a:rPr lang="en-GB" sz="1500" dirty="0">
                <a:solidFill>
                  <a:schemeClr val="dk1"/>
                </a:solidFill>
                <a:latin typeface="+mn-lt"/>
                <a:ea typeface="Calibri"/>
                <a:cs typeface="Calibri"/>
                <a:sym typeface="Calibri"/>
              </a:rPr>
              <a:t> and </a:t>
            </a:r>
            <a:r>
              <a:rPr lang="en-GB" sz="2000" b="1" dirty="0">
                <a:solidFill>
                  <a:schemeClr val="dk1"/>
                </a:solidFill>
                <a:latin typeface="+mn-lt"/>
                <a:ea typeface="Calibri"/>
                <a:cs typeface="Calibri"/>
                <a:sym typeface="Calibri"/>
              </a:rPr>
              <a:t>Q3</a:t>
            </a:r>
            <a:endParaRPr sz="2500" b="1"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15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15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graphicFrame>
        <p:nvGraphicFramePr>
          <p:cNvPr id="295" name="Google Shape;295;gbedd3ac800_0_2"/>
          <p:cNvGraphicFramePr/>
          <p:nvPr>
            <p:extLst>
              <p:ext uri="{D42A27DB-BD31-4B8C-83A1-F6EECF244321}">
                <p14:modId xmlns:p14="http://schemas.microsoft.com/office/powerpoint/2010/main" val="3866925147"/>
              </p:ext>
            </p:extLst>
          </p:nvPr>
        </p:nvGraphicFramePr>
        <p:xfrm>
          <a:off x="287525" y="2245600"/>
          <a:ext cx="8029575" cy="3876675"/>
        </p:xfrm>
        <a:graphic>
          <a:graphicData uri="http://schemas.openxmlformats.org/drawingml/2006/table">
            <a:tbl>
              <a:tblPr>
                <a:noFill/>
                <a:tableStyleId>{1C143CD9-480D-4A85-9705-7175510B98DE}</a:tableStyleId>
              </a:tblPr>
              <a:tblGrid>
                <a:gridCol w="514350">
                  <a:extLst>
                    <a:ext uri="{9D8B030D-6E8A-4147-A177-3AD203B41FA5}">
                      <a16:colId xmlns:a16="http://schemas.microsoft.com/office/drawing/2014/main" val="20000"/>
                    </a:ext>
                  </a:extLst>
                </a:gridCol>
                <a:gridCol w="1838325">
                  <a:extLst>
                    <a:ext uri="{9D8B030D-6E8A-4147-A177-3AD203B41FA5}">
                      <a16:colId xmlns:a16="http://schemas.microsoft.com/office/drawing/2014/main" val="20001"/>
                    </a:ext>
                  </a:extLst>
                </a:gridCol>
                <a:gridCol w="5676900">
                  <a:extLst>
                    <a:ext uri="{9D8B030D-6E8A-4147-A177-3AD203B41FA5}">
                      <a16:colId xmlns:a16="http://schemas.microsoft.com/office/drawing/2014/main" val="20002"/>
                    </a:ext>
                  </a:extLst>
                </a:gridCol>
              </a:tblGrid>
              <a:tr h="904875">
                <a:tc>
                  <a:txBody>
                    <a:bodyPr/>
                    <a:lstStyle/>
                    <a:p>
                      <a:pPr marL="0" lvl="0" indent="0" algn="l" rtl="0">
                        <a:lnSpc>
                          <a:spcPct val="138000"/>
                        </a:lnSpc>
                        <a:spcBef>
                          <a:spcPts val="0"/>
                        </a:spcBef>
                        <a:spcAft>
                          <a:spcPts val="0"/>
                        </a:spcAft>
                        <a:buNone/>
                      </a:pPr>
                      <a:r>
                        <a:rPr lang="en-GB" sz="900" dirty="0">
                          <a:latin typeface="+mn-lt"/>
                          <a:ea typeface="Calibri"/>
                          <a:cs typeface="Calibri"/>
                          <a:sym typeface="Calibri"/>
                        </a:rPr>
                        <a:t> </a:t>
                      </a:r>
                      <a:endParaRPr sz="900" dirty="0">
                        <a:latin typeface="+mn-lt"/>
                        <a:ea typeface="Calibri"/>
                        <a:cs typeface="Calibri"/>
                        <a:sym typeface="Calibri"/>
                      </a:endParaRPr>
                    </a:p>
                  </a:txBody>
                  <a:tcPr marL="57150" marR="57150" marT="91425" marB="91425">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dirty="0">
                          <a:latin typeface="+mn-lt"/>
                          <a:ea typeface="Verdana"/>
                          <a:cs typeface="Verdana"/>
                          <a:sym typeface="Verdana"/>
                        </a:rPr>
                        <a:t>Marks</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sz="1700" b="1" dirty="0">
                          <a:solidFill>
                            <a:srgbClr val="FF0000"/>
                          </a:solidFill>
                          <a:latin typeface="+mn-lt"/>
                          <a:ea typeface="Verdana"/>
                          <a:cs typeface="Verdana"/>
                          <a:sym typeface="Verdana"/>
                        </a:rPr>
                        <a:t>AO1</a:t>
                      </a:r>
                      <a:r>
                        <a:rPr lang="en-GB" sz="1700" dirty="0">
                          <a:latin typeface="+mn-lt"/>
                          <a:ea typeface="Verdana"/>
                          <a:cs typeface="Verdana"/>
                          <a:sym typeface="Verdana"/>
                        </a:rPr>
                        <a:t>: Demonstrate </a:t>
                      </a:r>
                      <a:r>
                        <a:rPr lang="en-GB" sz="1700" b="1" dirty="0">
                          <a:solidFill>
                            <a:srgbClr val="FF0000"/>
                          </a:solidFill>
                          <a:latin typeface="+mn-lt"/>
                          <a:ea typeface="Verdana"/>
                          <a:cs typeface="Verdana"/>
                          <a:sym typeface="Verdana"/>
                        </a:rPr>
                        <a:t>knowledge</a:t>
                      </a:r>
                      <a:r>
                        <a:rPr lang="en-GB" sz="1700" dirty="0">
                          <a:latin typeface="+mn-lt"/>
                          <a:ea typeface="Verdana"/>
                          <a:cs typeface="Verdana"/>
                          <a:sym typeface="Verdana"/>
                        </a:rPr>
                        <a:t> and </a:t>
                      </a:r>
                      <a:r>
                        <a:rPr lang="en-GB" sz="1700" b="1" dirty="0">
                          <a:solidFill>
                            <a:srgbClr val="FF0000"/>
                          </a:solidFill>
                          <a:latin typeface="+mn-lt"/>
                          <a:ea typeface="Verdana"/>
                          <a:cs typeface="Verdana"/>
                          <a:sym typeface="Verdana"/>
                        </a:rPr>
                        <a:t>understanding</a:t>
                      </a:r>
                      <a:r>
                        <a:rPr lang="en-GB" sz="1700" dirty="0">
                          <a:latin typeface="+mn-lt"/>
                          <a:ea typeface="Verdana"/>
                          <a:cs typeface="Verdana"/>
                          <a:sym typeface="Verdana"/>
                        </a:rPr>
                        <a:t> of legal rules and principles</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r h="742950">
                <a:tc>
                  <a:txBody>
                    <a:bodyPr/>
                    <a:lstStyle/>
                    <a:p>
                      <a:pPr marL="0" lvl="0" indent="0" algn="ctr" rtl="0">
                        <a:lnSpc>
                          <a:spcPct val="138000"/>
                        </a:lnSpc>
                        <a:spcBef>
                          <a:spcPts val="0"/>
                        </a:spcBef>
                        <a:spcAft>
                          <a:spcPts val="0"/>
                        </a:spcAft>
                        <a:buNone/>
                      </a:pPr>
                      <a:r>
                        <a:rPr lang="en-GB">
                          <a:latin typeface="+mn-lt"/>
                          <a:ea typeface="Calibri"/>
                          <a:cs typeface="Calibri"/>
                          <a:sym typeface="Calibri"/>
                        </a:rPr>
                        <a:t>3</a:t>
                      </a:r>
                      <a:endParaRPr>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6 – 8 </a:t>
                      </a:r>
                      <a:endParaRPr sz="170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700" b="1" dirty="0">
                          <a:latin typeface="+mn-lt"/>
                          <a:ea typeface="Verdana"/>
                          <a:cs typeface="Verdana"/>
                          <a:sym typeface="Verdana"/>
                        </a:rPr>
                        <a:t>Excellent</a:t>
                      </a:r>
                      <a:r>
                        <a:rPr lang="en-GB" sz="1700" dirty="0">
                          <a:latin typeface="+mn-lt"/>
                          <a:ea typeface="Verdana"/>
                          <a:cs typeface="Verdana"/>
                          <a:sym typeface="Verdana"/>
                        </a:rPr>
                        <a:t>, detailed knowledge and understanding.</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1"/>
                  </a:ext>
                </a:extLst>
              </a:tr>
              <a:tr h="742950">
                <a:tc>
                  <a:txBody>
                    <a:bodyPr/>
                    <a:lstStyle/>
                    <a:p>
                      <a:pPr marL="0" lvl="0" indent="0" algn="ctr" rtl="0">
                        <a:lnSpc>
                          <a:spcPct val="138000"/>
                        </a:lnSpc>
                        <a:spcBef>
                          <a:spcPts val="0"/>
                        </a:spcBef>
                        <a:spcAft>
                          <a:spcPts val="0"/>
                        </a:spcAft>
                        <a:buNone/>
                      </a:pPr>
                      <a:r>
                        <a:rPr lang="en-GB">
                          <a:latin typeface="+mn-lt"/>
                          <a:ea typeface="Calibri"/>
                          <a:cs typeface="Calibri"/>
                          <a:sym typeface="Calibri"/>
                        </a:rPr>
                        <a:t>2</a:t>
                      </a:r>
                      <a:endParaRPr>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3 – 5 </a:t>
                      </a:r>
                      <a:endParaRPr sz="170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700" b="1" dirty="0">
                          <a:latin typeface="+mn-lt"/>
                          <a:ea typeface="Verdana"/>
                          <a:cs typeface="Verdana"/>
                          <a:sym typeface="Verdana"/>
                        </a:rPr>
                        <a:t>Good</a:t>
                      </a:r>
                      <a:r>
                        <a:rPr lang="en-GB" sz="1700" dirty="0">
                          <a:latin typeface="+mn-lt"/>
                          <a:ea typeface="Verdana"/>
                          <a:cs typeface="Verdana"/>
                          <a:sym typeface="Verdana"/>
                        </a:rPr>
                        <a:t> knowledge and understanding.</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2"/>
                  </a:ext>
                </a:extLst>
              </a:tr>
              <a:tr h="742950">
                <a:tc>
                  <a:txBody>
                    <a:bodyPr/>
                    <a:lstStyle/>
                    <a:p>
                      <a:pPr marL="0" lvl="0" indent="0" algn="ctr" rtl="0">
                        <a:lnSpc>
                          <a:spcPct val="138000"/>
                        </a:lnSpc>
                        <a:spcBef>
                          <a:spcPts val="0"/>
                        </a:spcBef>
                        <a:spcAft>
                          <a:spcPts val="0"/>
                        </a:spcAft>
                        <a:buNone/>
                      </a:pPr>
                      <a:r>
                        <a:rPr lang="en-GB">
                          <a:latin typeface="+mn-lt"/>
                          <a:ea typeface="Calibri"/>
                          <a:cs typeface="Calibri"/>
                          <a:sym typeface="Calibri"/>
                        </a:rPr>
                        <a:t>1</a:t>
                      </a:r>
                      <a:endParaRPr>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1 – 2</a:t>
                      </a:r>
                      <a:endParaRPr sz="170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700" b="1" dirty="0">
                          <a:latin typeface="+mn-lt"/>
                          <a:ea typeface="Verdana"/>
                          <a:cs typeface="Verdana"/>
                          <a:sym typeface="Verdana"/>
                        </a:rPr>
                        <a:t>Basic</a:t>
                      </a:r>
                      <a:r>
                        <a:rPr lang="en-GB" sz="1700" dirty="0">
                          <a:latin typeface="+mn-lt"/>
                          <a:ea typeface="Verdana"/>
                          <a:cs typeface="Verdana"/>
                          <a:sym typeface="Verdana"/>
                        </a:rPr>
                        <a:t> knowledge and understanding.</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3"/>
                  </a:ext>
                </a:extLst>
              </a:tr>
              <a:tr h="742950">
                <a:tc>
                  <a:txBody>
                    <a:bodyPr/>
                    <a:lstStyle/>
                    <a:p>
                      <a:pPr marL="0" lvl="0" indent="0" algn="ctr" rtl="0">
                        <a:lnSpc>
                          <a:spcPct val="138000"/>
                        </a:lnSpc>
                        <a:spcBef>
                          <a:spcPts val="0"/>
                        </a:spcBef>
                        <a:spcAft>
                          <a:spcPts val="0"/>
                        </a:spcAft>
                        <a:buNone/>
                      </a:pPr>
                      <a:r>
                        <a:rPr lang="en-GB">
                          <a:latin typeface="+mn-lt"/>
                          <a:ea typeface="Calibri"/>
                          <a:cs typeface="Calibri"/>
                          <a:sym typeface="Calibri"/>
                        </a:rPr>
                        <a:t>0</a:t>
                      </a:r>
                      <a:endParaRPr>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0</a:t>
                      </a:r>
                      <a:endParaRPr sz="170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700" dirty="0">
                          <a:latin typeface="+mn-lt"/>
                          <a:ea typeface="Verdana"/>
                          <a:cs typeface="Verdana"/>
                          <a:sym typeface="Verdana"/>
                        </a:rPr>
                        <a:t>Response not creditworthy or not attempted</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bedd3ac800_0_11"/>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01" name="Google Shape;301;gbedd3ac800_0_11"/>
          <p:cNvSpPr txBox="1"/>
          <p:nvPr/>
        </p:nvSpPr>
        <p:spPr>
          <a:xfrm>
            <a:off x="170750" y="1294577"/>
            <a:ext cx="8568900" cy="2462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i="0" u="none" strike="noStrike" cap="none" dirty="0">
              <a:solidFill>
                <a:srgbClr val="FF0000"/>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1500" dirty="0">
                <a:solidFill>
                  <a:schemeClr val="dk1"/>
                </a:solidFill>
                <a:latin typeface="+mn-lt"/>
                <a:ea typeface="Calibri"/>
                <a:cs typeface="Calibri"/>
                <a:sym typeface="Calibri"/>
              </a:rPr>
              <a:t>Here are the mark bands to be used for </a:t>
            </a:r>
            <a:r>
              <a:rPr lang="en-GB" sz="2000" b="1" dirty="0">
                <a:solidFill>
                  <a:schemeClr val="dk1"/>
                </a:solidFill>
                <a:latin typeface="+mn-lt"/>
                <a:ea typeface="Calibri"/>
                <a:cs typeface="Calibri"/>
                <a:sym typeface="Calibri"/>
              </a:rPr>
              <a:t>Q4</a:t>
            </a:r>
            <a:r>
              <a:rPr lang="en-GB" sz="1500" dirty="0">
                <a:solidFill>
                  <a:schemeClr val="dk1"/>
                </a:solidFill>
                <a:latin typeface="+mn-lt"/>
                <a:ea typeface="Calibri"/>
                <a:cs typeface="Calibri"/>
                <a:sym typeface="Calibri"/>
              </a:rPr>
              <a:t>. Each assessment objective features different aspects.  This is the </a:t>
            </a:r>
            <a:r>
              <a:rPr lang="en-GB" sz="1500" b="1" dirty="0">
                <a:solidFill>
                  <a:srgbClr val="1F409B"/>
                </a:solidFill>
                <a:latin typeface="+mn-lt"/>
                <a:ea typeface="Calibri"/>
                <a:cs typeface="Calibri"/>
                <a:sym typeface="Calibri"/>
              </a:rPr>
              <a:t>AO2 </a:t>
            </a:r>
            <a:r>
              <a:rPr lang="en-GB" sz="1500" dirty="0">
                <a:solidFill>
                  <a:schemeClr val="dk1"/>
                </a:solidFill>
                <a:latin typeface="+mn-lt"/>
                <a:ea typeface="Calibri"/>
                <a:cs typeface="Calibri"/>
                <a:sym typeface="Calibri"/>
              </a:rPr>
              <a:t>grid where candidates must apply their knowledge to a given scenario.</a:t>
            </a:r>
            <a:endParaRPr sz="150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15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graphicFrame>
        <p:nvGraphicFramePr>
          <p:cNvPr id="302" name="Google Shape;302;gbedd3ac800_0_11"/>
          <p:cNvGraphicFramePr/>
          <p:nvPr>
            <p:extLst>
              <p:ext uri="{D42A27DB-BD31-4B8C-83A1-F6EECF244321}">
                <p14:modId xmlns:p14="http://schemas.microsoft.com/office/powerpoint/2010/main" val="2038541739"/>
              </p:ext>
            </p:extLst>
          </p:nvPr>
        </p:nvGraphicFramePr>
        <p:xfrm>
          <a:off x="170750" y="2269475"/>
          <a:ext cx="8821975" cy="4445351"/>
        </p:xfrm>
        <a:graphic>
          <a:graphicData uri="http://schemas.openxmlformats.org/drawingml/2006/table">
            <a:tbl>
              <a:tblPr>
                <a:noFill/>
                <a:tableStyleId>{1C143CD9-480D-4A85-9705-7175510B98DE}</a:tableStyleId>
              </a:tblPr>
              <a:tblGrid>
                <a:gridCol w="423600">
                  <a:extLst>
                    <a:ext uri="{9D8B030D-6E8A-4147-A177-3AD203B41FA5}">
                      <a16:colId xmlns:a16="http://schemas.microsoft.com/office/drawing/2014/main" val="20000"/>
                    </a:ext>
                  </a:extLst>
                </a:gridCol>
                <a:gridCol w="1003750">
                  <a:extLst>
                    <a:ext uri="{9D8B030D-6E8A-4147-A177-3AD203B41FA5}">
                      <a16:colId xmlns:a16="http://schemas.microsoft.com/office/drawing/2014/main" val="20001"/>
                    </a:ext>
                  </a:extLst>
                </a:gridCol>
                <a:gridCol w="7394625">
                  <a:extLst>
                    <a:ext uri="{9D8B030D-6E8A-4147-A177-3AD203B41FA5}">
                      <a16:colId xmlns:a16="http://schemas.microsoft.com/office/drawing/2014/main" val="20002"/>
                    </a:ext>
                  </a:extLst>
                </a:gridCol>
              </a:tblGrid>
              <a:tr h="752475">
                <a:tc>
                  <a:txBody>
                    <a:bodyPr/>
                    <a:lstStyle/>
                    <a:p>
                      <a:pPr marL="0" lvl="0" indent="0" algn="ctr" rtl="0">
                        <a:lnSpc>
                          <a:spcPct val="138000"/>
                        </a:lnSpc>
                        <a:spcBef>
                          <a:spcPts val="0"/>
                        </a:spcBef>
                        <a:spcAft>
                          <a:spcPts val="0"/>
                        </a:spcAft>
                        <a:buNone/>
                      </a:pPr>
                      <a:r>
                        <a:rPr lang="en-GB" sz="900">
                          <a:latin typeface="+mn-lt"/>
                          <a:ea typeface="Calibri"/>
                          <a:cs typeface="Calibri"/>
                          <a:sym typeface="Calibri"/>
                        </a:rPr>
                        <a:t> </a:t>
                      </a:r>
                      <a:endParaRPr sz="900">
                        <a:latin typeface="+mn-lt"/>
                        <a:ea typeface="Calibri"/>
                        <a:cs typeface="Calibri"/>
                        <a:sym typeface="Calibri"/>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200">
                          <a:latin typeface="+mn-lt"/>
                          <a:ea typeface="Verdana"/>
                          <a:cs typeface="Verdana"/>
                          <a:sym typeface="Verdana"/>
                        </a:rPr>
                        <a:t>Marks</a:t>
                      </a:r>
                      <a:endParaRPr sz="12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200" b="1">
                          <a:solidFill>
                            <a:srgbClr val="0070C0"/>
                          </a:solidFill>
                          <a:latin typeface="+mn-lt"/>
                          <a:ea typeface="Verdana"/>
                          <a:cs typeface="Verdana"/>
                          <a:sym typeface="Verdana"/>
                        </a:rPr>
                        <a:t>AO2</a:t>
                      </a:r>
                      <a:r>
                        <a:rPr lang="en-GB" sz="1200">
                          <a:latin typeface="+mn-lt"/>
                          <a:ea typeface="Verdana"/>
                          <a:cs typeface="Verdana"/>
                          <a:sym typeface="Verdana"/>
                        </a:rPr>
                        <a:t>: </a:t>
                      </a:r>
                      <a:r>
                        <a:rPr lang="en-GB" sz="1200" b="1">
                          <a:latin typeface="+mn-lt"/>
                        </a:rPr>
                        <a:t> </a:t>
                      </a:r>
                      <a:r>
                        <a:rPr lang="en-GB" sz="1200" b="1">
                          <a:solidFill>
                            <a:srgbClr val="0070C0"/>
                          </a:solidFill>
                          <a:latin typeface="+mn-lt"/>
                          <a:ea typeface="Verdana"/>
                          <a:cs typeface="Verdana"/>
                          <a:sym typeface="Verdana"/>
                        </a:rPr>
                        <a:t>Apply</a:t>
                      </a:r>
                      <a:r>
                        <a:rPr lang="en-GB" sz="1200">
                          <a:latin typeface="+mn-lt"/>
                          <a:ea typeface="Verdana"/>
                          <a:cs typeface="Verdana"/>
                          <a:sym typeface="Verdana"/>
                        </a:rPr>
                        <a:t> legal rules and principles to given scenarios in order to present a </a:t>
                      </a:r>
                      <a:r>
                        <a:rPr lang="en-GB" sz="1200" b="1">
                          <a:solidFill>
                            <a:srgbClr val="0070C0"/>
                          </a:solidFill>
                          <a:latin typeface="+mn-lt"/>
                          <a:ea typeface="Verdana"/>
                          <a:cs typeface="Verdana"/>
                          <a:sym typeface="Verdana"/>
                        </a:rPr>
                        <a:t>legal argument</a:t>
                      </a:r>
                      <a:r>
                        <a:rPr lang="en-GB" sz="1200">
                          <a:latin typeface="+mn-lt"/>
                          <a:ea typeface="Verdana"/>
                          <a:cs typeface="Verdana"/>
                          <a:sym typeface="Verdana"/>
                        </a:rPr>
                        <a:t> using appropriate </a:t>
                      </a:r>
                      <a:r>
                        <a:rPr lang="en-GB" sz="1200" b="1">
                          <a:solidFill>
                            <a:srgbClr val="0070C0"/>
                          </a:solidFill>
                          <a:latin typeface="+mn-lt"/>
                          <a:ea typeface="Verdana"/>
                          <a:cs typeface="Verdana"/>
                          <a:sym typeface="Verdana"/>
                        </a:rPr>
                        <a:t>legal terminology</a:t>
                      </a:r>
                      <a:r>
                        <a:rPr lang="en-GB" sz="1200">
                          <a:latin typeface="+mn-lt"/>
                          <a:ea typeface="Verdana"/>
                          <a:cs typeface="Verdana"/>
                          <a:sym typeface="Verdana"/>
                        </a:rPr>
                        <a:t>.</a:t>
                      </a:r>
                      <a:endParaRPr sz="12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extLst>
                  <a:ext uri="{0D108BD9-81ED-4DB2-BD59-A6C34878D82A}">
                    <a16:rowId xmlns:a16="http://schemas.microsoft.com/office/drawing/2014/main" val="10000"/>
                  </a:ext>
                </a:extLst>
              </a:tr>
              <a:tr h="1009650">
                <a:tc>
                  <a:txBody>
                    <a:bodyPr/>
                    <a:lstStyle/>
                    <a:p>
                      <a:pPr marL="0" lvl="0" indent="0" algn="ctr" rtl="0">
                        <a:lnSpc>
                          <a:spcPct val="138000"/>
                        </a:lnSpc>
                        <a:spcBef>
                          <a:spcPts val="0"/>
                        </a:spcBef>
                        <a:spcAft>
                          <a:spcPts val="0"/>
                        </a:spcAft>
                        <a:buNone/>
                      </a:pPr>
                      <a:r>
                        <a:rPr lang="en-GB">
                          <a:latin typeface="+mn-lt"/>
                          <a:ea typeface="Calibri"/>
                          <a:cs typeface="Calibri"/>
                          <a:sym typeface="Calibri"/>
                        </a:rPr>
                        <a:t>4</a:t>
                      </a:r>
                      <a:endParaRPr>
                        <a:latin typeface="+mn-lt"/>
                        <a:ea typeface="Calibri"/>
                        <a:cs typeface="Calibri"/>
                        <a:sym typeface="Calibri"/>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14-18</a:t>
                      </a:r>
                      <a:endParaRPr sz="17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200" b="1">
                          <a:latin typeface="+mn-lt"/>
                          <a:ea typeface="Verdana"/>
                          <a:cs typeface="Verdana"/>
                          <a:sym typeface="Verdana"/>
                        </a:rPr>
                        <a:t>Excellent</a:t>
                      </a:r>
                      <a:r>
                        <a:rPr lang="en-GB" sz="1200">
                          <a:latin typeface="+mn-lt"/>
                          <a:ea typeface="Verdana"/>
                          <a:cs typeface="Verdana"/>
                          <a:sym typeface="Verdana"/>
                        </a:rPr>
                        <a:t>, detailed application of legal rules and principles.</a:t>
                      </a:r>
                      <a:endParaRPr sz="1200">
                        <a:latin typeface="+mn-lt"/>
                        <a:ea typeface="Verdana"/>
                        <a:cs typeface="Verdana"/>
                        <a:sym typeface="Verdana"/>
                      </a:endParaRPr>
                    </a:p>
                    <a:p>
                      <a:pPr marL="0" lvl="0" indent="0" algn="l" rtl="0">
                        <a:lnSpc>
                          <a:spcPct val="138000"/>
                        </a:lnSpc>
                        <a:spcBef>
                          <a:spcPts val="0"/>
                        </a:spcBef>
                        <a:spcAft>
                          <a:spcPts val="0"/>
                        </a:spcAft>
                        <a:buNone/>
                      </a:pPr>
                      <a:r>
                        <a:rPr lang="en-GB" sz="1200" b="1">
                          <a:latin typeface="+mn-lt"/>
                          <a:ea typeface="Verdana"/>
                          <a:cs typeface="Verdana"/>
                          <a:sym typeface="Verdana"/>
                        </a:rPr>
                        <a:t>Excellent</a:t>
                      </a:r>
                      <a:r>
                        <a:rPr lang="en-GB" sz="1200">
                          <a:latin typeface="+mn-lt"/>
                          <a:ea typeface="Verdana"/>
                          <a:cs typeface="Verdana"/>
                          <a:sym typeface="Verdana"/>
                        </a:rPr>
                        <a:t> presentation of a legal argument, using </a:t>
                      </a:r>
                      <a:r>
                        <a:rPr lang="en-GB" sz="1200" b="1">
                          <a:latin typeface="+mn-lt"/>
                          <a:ea typeface="Verdana"/>
                          <a:cs typeface="Verdana"/>
                          <a:sym typeface="Verdana"/>
                        </a:rPr>
                        <a:t>appropriate</a:t>
                      </a:r>
                      <a:r>
                        <a:rPr lang="en-GB" sz="1200">
                          <a:latin typeface="+mn-lt"/>
                          <a:ea typeface="Verdana"/>
                          <a:cs typeface="Verdana"/>
                          <a:sym typeface="Verdana"/>
                        </a:rPr>
                        <a:t> legal terminology, case law and other legal authorities. </a:t>
                      </a:r>
                      <a:endParaRPr sz="12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extLst>
                  <a:ext uri="{0D108BD9-81ED-4DB2-BD59-A6C34878D82A}">
                    <a16:rowId xmlns:a16="http://schemas.microsoft.com/office/drawing/2014/main" val="10001"/>
                  </a:ext>
                </a:extLst>
              </a:tr>
              <a:tr h="847725">
                <a:tc>
                  <a:txBody>
                    <a:bodyPr/>
                    <a:lstStyle/>
                    <a:p>
                      <a:pPr marL="0" lvl="0" indent="0" algn="ctr" rtl="0">
                        <a:lnSpc>
                          <a:spcPct val="138000"/>
                        </a:lnSpc>
                        <a:spcBef>
                          <a:spcPts val="0"/>
                        </a:spcBef>
                        <a:spcAft>
                          <a:spcPts val="0"/>
                        </a:spcAft>
                        <a:buNone/>
                      </a:pPr>
                      <a:r>
                        <a:rPr lang="en-GB">
                          <a:latin typeface="+mn-lt"/>
                          <a:ea typeface="Calibri"/>
                          <a:cs typeface="Calibri"/>
                          <a:sym typeface="Calibri"/>
                        </a:rPr>
                        <a:t>3</a:t>
                      </a:r>
                      <a:endParaRPr>
                        <a:latin typeface="+mn-lt"/>
                        <a:ea typeface="Calibri"/>
                        <a:cs typeface="Calibri"/>
                        <a:sym typeface="Calibri"/>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9-13</a:t>
                      </a:r>
                      <a:endParaRPr sz="17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200" b="1" dirty="0">
                          <a:latin typeface="+mn-lt"/>
                          <a:ea typeface="Verdana"/>
                          <a:cs typeface="Verdana"/>
                          <a:sym typeface="Verdana"/>
                        </a:rPr>
                        <a:t>Good</a:t>
                      </a:r>
                      <a:r>
                        <a:rPr lang="en-GB" sz="1200" dirty="0">
                          <a:latin typeface="+mn-lt"/>
                          <a:ea typeface="Verdana"/>
                          <a:cs typeface="Verdana"/>
                          <a:sym typeface="Verdana"/>
                        </a:rPr>
                        <a:t> application of legal rules and principles.</a:t>
                      </a:r>
                      <a:endParaRPr sz="1200" dirty="0">
                        <a:latin typeface="+mn-lt"/>
                        <a:ea typeface="Verdana"/>
                        <a:cs typeface="Verdana"/>
                        <a:sym typeface="Verdana"/>
                      </a:endParaRPr>
                    </a:p>
                    <a:p>
                      <a:pPr marL="0" lvl="0" indent="0" algn="l" rtl="0">
                        <a:lnSpc>
                          <a:spcPct val="138000"/>
                        </a:lnSpc>
                        <a:spcBef>
                          <a:spcPts val="0"/>
                        </a:spcBef>
                        <a:spcAft>
                          <a:spcPts val="0"/>
                        </a:spcAft>
                        <a:buNone/>
                      </a:pPr>
                      <a:r>
                        <a:rPr lang="en-GB" sz="1200" b="1" dirty="0">
                          <a:latin typeface="+mn-lt"/>
                          <a:ea typeface="Verdana"/>
                          <a:cs typeface="Verdana"/>
                          <a:sym typeface="Verdana"/>
                        </a:rPr>
                        <a:t>Good</a:t>
                      </a:r>
                      <a:r>
                        <a:rPr lang="en-GB" sz="1200" dirty="0">
                          <a:latin typeface="+mn-lt"/>
                          <a:ea typeface="Verdana"/>
                          <a:cs typeface="Verdana"/>
                          <a:sym typeface="Verdana"/>
                        </a:rPr>
                        <a:t> presentation of a legal argument, using </a:t>
                      </a:r>
                      <a:r>
                        <a:rPr lang="en-GB" sz="1200" b="1" dirty="0">
                          <a:latin typeface="+mn-lt"/>
                          <a:ea typeface="Verdana"/>
                          <a:cs typeface="Verdana"/>
                          <a:sym typeface="Verdana"/>
                        </a:rPr>
                        <a:t>appropriate</a:t>
                      </a:r>
                      <a:r>
                        <a:rPr lang="en-GB" sz="1200" dirty="0">
                          <a:latin typeface="+mn-lt"/>
                          <a:ea typeface="Verdana"/>
                          <a:cs typeface="Verdana"/>
                          <a:sym typeface="Verdana"/>
                        </a:rPr>
                        <a:t> legal terminology, case law and other legal authorities.</a:t>
                      </a:r>
                      <a:endParaRPr sz="1200" dirty="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extLst>
                  <a:ext uri="{0D108BD9-81ED-4DB2-BD59-A6C34878D82A}">
                    <a16:rowId xmlns:a16="http://schemas.microsoft.com/office/drawing/2014/main" val="10002"/>
                  </a:ext>
                </a:extLst>
              </a:tr>
              <a:tr h="1019175">
                <a:tc>
                  <a:txBody>
                    <a:bodyPr/>
                    <a:lstStyle/>
                    <a:p>
                      <a:pPr marL="0" lvl="0" indent="0" algn="ctr" rtl="0">
                        <a:lnSpc>
                          <a:spcPct val="138000"/>
                        </a:lnSpc>
                        <a:spcBef>
                          <a:spcPts val="0"/>
                        </a:spcBef>
                        <a:spcAft>
                          <a:spcPts val="0"/>
                        </a:spcAft>
                        <a:buNone/>
                      </a:pPr>
                      <a:r>
                        <a:rPr lang="en-GB">
                          <a:latin typeface="+mn-lt"/>
                          <a:ea typeface="Calibri"/>
                          <a:cs typeface="Calibri"/>
                          <a:sym typeface="Calibri"/>
                        </a:rPr>
                        <a:t>2</a:t>
                      </a:r>
                      <a:endParaRPr>
                        <a:latin typeface="+mn-lt"/>
                        <a:ea typeface="Calibri"/>
                        <a:cs typeface="Calibri"/>
                        <a:sym typeface="Calibri"/>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5-8</a:t>
                      </a:r>
                      <a:endParaRPr sz="17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200" b="1">
                          <a:latin typeface="+mn-lt"/>
                          <a:ea typeface="Verdana"/>
                          <a:cs typeface="Verdana"/>
                          <a:sym typeface="Verdana"/>
                        </a:rPr>
                        <a:t>Satisfactory</a:t>
                      </a:r>
                      <a:r>
                        <a:rPr lang="en-GB" sz="1200">
                          <a:latin typeface="+mn-lt"/>
                          <a:ea typeface="Verdana"/>
                          <a:cs typeface="Verdana"/>
                          <a:sym typeface="Verdana"/>
                        </a:rPr>
                        <a:t> application of legal rules and principles.</a:t>
                      </a:r>
                      <a:endParaRPr sz="1200">
                        <a:latin typeface="+mn-lt"/>
                        <a:ea typeface="Verdana"/>
                        <a:cs typeface="Verdana"/>
                        <a:sym typeface="Verdana"/>
                      </a:endParaRPr>
                    </a:p>
                    <a:p>
                      <a:pPr marL="0" lvl="0" indent="0" algn="l" rtl="0">
                        <a:lnSpc>
                          <a:spcPct val="138000"/>
                        </a:lnSpc>
                        <a:spcBef>
                          <a:spcPts val="0"/>
                        </a:spcBef>
                        <a:spcAft>
                          <a:spcPts val="0"/>
                        </a:spcAft>
                        <a:buNone/>
                      </a:pPr>
                      <a:r>
                        <a:rPr lang="en-GB" sz="1200" b="1">
                          <a:latin typeface="+mn-lt"/>
                          <a:ea typeface="Verdana"/>
                          <a:cs typeface="Verdana"/>
                          <a:sym typeface="Verdana"/>
                        </a:rPr>
                        <a:t>Satisfactory</a:t>
                      </a:r>
                      <a:r>
                        <a:rPr lang="en-GB" sz="1200">
                          <a:latin typeface="+mn-lt"/>
                          <a:ea typeface="Verdana"/>
                          <a:cs typeface="Verdana"/>
                          <a:sym typeface="Verdana"/>
                        </a:rPr>
                        <a:t> presentation of a legal argument, using </a:t>
                      </a:r>
                      <a:r>
                        <a:rPr lang="en-GB" sz="1200" b="1">
                          <a:latin typeface="+mn-lt"/>
                          <a:ea typeface="Verdana"/>
                          <a:cs typeface="Verdana"/>
                          <a:sym typeface="Verdana"/>
                        </a:rPr>
                        <a:t>some</a:t>
                      </a:r>
                      <a:r>
                        <a:rPr lang="en-GB" sz="1200">
                          <a:latin typeface="+mn-lt"/>
                          <a:ea typeface="Verdana"/>
                          <a:cs typeface="Verdana"/>
                          <a:sym typeface="Verdana"/>
                        </a:rPr>
                        <a:t> appropriate legal terminology, case law and other legal authorities.</a:t>
                      </a:r>
                      <a:endParaRPr sz="12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extLst>
                  <a:ext uri="{0D108BD9-81ED-4DB2-BD59-A6C34878D82A}">
                    <a16:rowId xmlns:a16="http://schemas.microsoft.com/office/drawing/2014/main" val="10003"/>
                  </a:ext>
                </a:extLst>
              </a:tr>
              <a:tr h="752475">
                <a:tc>
                  <a:txBody>
                    <a:bodyPr/>
                    <a:lstStyle/>
                    <a:p>
                      <a:pPr marL="0" lvl="0" indent="0" algn="ctr" rtl="0">
                        <a:lnSpc>
                          <a:spcPct val="138000"/>
                        </a:lnSpc>
                        <a:spcBef>
                          <a:spcPts val="0"/>
                        </a:spcBef>
                        <a:spcAft>
                          <a:spcPts val="0"/>
                        </a:spcAft>
                        <a:buNone/>
                      </a:pPr>
                      <a:r>
                        <a:rPr lang="en-GB">
                          <a:latin typeface="+mn-lt"/>
                          <a:ea typeface="Calibri"/>
                          <a:cs typeface="Calibri"/>
                          <a:sym typeface="Calibri"/>
                        </a:rPr>
                        <a:t>1</a:t>
                      </a:r>
                      <a:endParaRPr>
                        <a:latin typeface="+mn-lt"/>
                        <a:ea typeface="Calibri"/>
                        <a:cs typeface="Calibri"/>
                        <a:sym typeface="Calibri"/>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1-4</a:t>
                      </a:r>
                      <a:endParaRPr sz="170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200" b="1" dirty="0">
                          <a:latin typeface="+mn-lt"/>
                          <a:ea typeface="Verdana"/>
                          <a:cs typeface="Verdana"/>
                          <a:sym typeface="Verdana"/>
                        </a:rPr>
                        <a:t>Basic</a:t>
                      </a:r>
                      <a:r>
                        <a:rPr lang="en-GB" sz="1200" dirty="0">
                          <a:latin typeface="+mn-lt"/>
                          <a:ea typeface="Verdana"/>
                          <a:cs typeface="Verdana"/>
                          <a:sym typeface="Verdana"/>
                        </a:rPr>
                        <a:t> application of legal rules and principles.</a:t>
                      </a:r>
                      <a:endParaRPr sz="1200" dirty="0">
                        <a:latin typeface="+mn-lt"/>
                        <a:ea typeface="Verdana"/>
                        <a:cs typeface="Verdana"/>
                        <a:sym typeface="Verdana"/>
                      </a:endParaRPr>
                    </a:p>
                    <a:p>
                      <a:pPr marL="0" lvl="0" indent="0" algn="l" rtl="0">
                        <a:lnSpc>
                          <a:spcPct val="138000"/>
                        </a:lnSpc>
                        <a:spcBef>
                          <a:spcPts val="0"/>
                        </a:spcBef>
                        <a:spcAft>
                          <a:spcPts val="0"/>
                        </a:spcAft>
                        <a:buNone/>
                      </a:pPr>
                      <a:r>
                        <a:rPr lang="en-GB" sz="1200" b="1" dirty="0">
                          <a:latin typeface="+mn-lt"/>
                          <a:ea typeface="Verdana"/>
                          <a:cs typeface="Verdana"/>
                          <a:sym typeface="Verdana"/>
                        </a:rPr>
                        <a:t>Basic</a:t>
                      </a:r>
                      <a:r>
                        <a:rPr lang="en-GB" sz="1200" dirty="0">
                          <a:latin typeface="+mn-lt"/>
                          <a:ea typeface="Verdana"/>
                          <a:cs typeface="Verdana"/>
                          <a:sym typeface="Verdana"/>
                        </a:rPr>
                        <a:t> presentation of a legal argument, using </a:t>
                      </a:r>
                      <a:r>
                        <a:rPr lang="en-GB" sz="1200" b="1" dirty="0">
                          <a:latin typeface="+mn-lt"/>
                          <a:ea typeface="Verdana"/>
                          <a:cs typeface="Verdana"/>
                          <a:sym typeface="Verdana"/>
                        </a:rPr>
                        <a:t>minimal</a:t>
                      </a:r>
                      <a:r>
                        <a:rPr lang="en-GB" sz="1200" dirty="0">
                          <a:latin typeface="+mn-lt"/>
                          <a:ea typeface="Verdana"/>
                          <a:cs typeface="Verdana"/>
                          <a:sym typeface="Verdana"/>
                        </a:rPr>
                        <a:t> legal terminology.</a:t>
                      </a:r>
                      <a:endParaRPr sz="1200" dirty="0">
                        <a:latin typeface="+mn-lt"/>
                        <a:ea typeface="Verdana"/>
                        <a:cs typeface="Verdana"/>
                        <a:sym typeface="Verdana"/>
                      </a:endParaRPr>
                    </a:p>
                  </a:txBody>
                  <a:tcPr marL="57150" marR="57150" marT="91425" marB="91425" anchor="ctr">
                    <a:lnL w="19050" cap="flat" cmpd="sng">
                      <a:solidFill>
                        <a:srgbClr val="0070C0"/>
                      </a:solidFill>
                      <a:prstDash val="solid"/>
                      <a:round/>
                      <a:headEnd type="none" w="sm" len="sm"/>
                      <a:tailEnd type="none" w="sm" len="sm"/>
                    </a:lnL>
                    <a:lnR w="19050" cap="flat" cmpd="sng">
                      <a:solidFill>
                        <a:srgbClr val="0070C0"/>
                      </a:solidFill>
                      <a:prstDash val="solid"/>
                      <a:round/>
                      <a:headEnd type="none" w="sm" len="sm"/>
                      <a:tailEnd type="none" w="sm" len="sm"/>
                    </a:lnR>
                    <a:lnT w="19050" cap="flat" cmpd="sng">
                      <a:solidFill>
                        <a:srgbClr val="0070C0"/>
                      </a:solidFill>
                      <a:prstDash val="solid"/>
                      <a:round/>
                      <a:headEnd type="none" w="sm" len="sm"/>
                      <a:tailEnd type="none" w="sm" len="sm"/>
                    </a:lnT>
                    <a:lnB w="19050" cap="flat" cmpd="sng">
                      <a:solidFill>
                        <a:srgbClr val="0070C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bedd3ac800_0_23"/>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a:solidFill>
                  <a:schemeClr val="lt1"/>
                </a:solidFill>
                <a:latin typeface="Arial"/>
                <a:ea typeface="Arial"/>
                <a:cs typeface="Arial"/>
                <a:sym typeface="Arial"/>
              </a:rPr>
              <a:t>Assessing evidence</a:t>
            </a:r>
            <a:endParaRPr sz="1400" b="0" i="0" u="none" strike="noStrike" cap="none">
              <a:solidFill>
                <a:srgbClr val="000000"/>
              </a:solidFill>
              <a:latin typeface="Arial"/>
              <a:ea typeface="Arial"/>
              <a:cs typeface="Arial"/>
              <a:sym typeface="Arial"/>
            </a:endParaRPr>
          </a:p>
        </p:txBody>
      </p:sp>
      <p:sp>
        <p:nvSpPr>
          <p:cNvPr id="308" name="Google Shape;308;gbedd3ac800_0_23"/>
          <p:cNvSpPr txBox="1"/>
          <p:nvPr/>
        </p:nvSpPr>
        <p:spPr>
          <a:xfrm>
            <a:off x="202700" y="1343150"/>
            <a:ext cx="8859600" cy="2462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dirty="0">
              <a:solidFill>
                <a:srgbClr val="FF0000"/>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1500" dirty="0">
                <a:solidFill>
                  <a:schemeClr val="dk1"/>
                </a:solidFill>
                <a:latin typeface="+mn-lt"/>
                <a:ea typeface="Calibri"/>
                <a:cs typeface="Calibri"/>
                <a:sym typeface="Calibri"/>
              </a:rPr>
              <a:t>Here are the mark bands to be used for </a:t>
            </a:r>
            <a:r>
              <a:rPr lang="en-GB" sz="2000" b="1" dirty="0">
                <a:solidFill>
                  <a:schemeClr val="dk1"/>
                </a:solidFill>
                <a:latin typeface="+mn-lt"/>
                <a:ea typeface="Calibri"/>
                <a:cs typeface="Calibri"/>
                <a:sym typeface="Calibri"/>
              </a:rPr>
              <a:t>Q5</a:t>
            </a:r>
            <a:r>
              <a:rPr lang="en-GB" sz="1500" dirty="0">
                <a:solidFill>
                  <a:schemeClr val="dk1"/>
                </a:solidFill>
                <a:latin typeface="+mn-lt"/>
                <a:ea typeface="Calibri"/>
                <a:cs typeface="Calibri"/>
                <a:sym typeface="Calibri"/>
              </a:rPr>
              <a:t> This mirrors the grid for A02 but relates to analysis and evaluation instead of application.</a:t>
            </a:r>
            <a:endParaRPr sz="150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15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
        <p:nvSpPr>
          <p:cNvPr id="309" name="Google Shape;309;gbedd3ac800_0_23"/>
          <p:cNvSpPr txBox="1"/>
          <p:nvPr/>
        </p:nvSpPr>
        <p:spPr>
          <a:xfrm>
            <a:off x="286425" y="2269475"/>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graphicFrame>
        <p:nvGraphicFramePr>
          <p:cNvPr id="310" name="Google Shape;310;gbedd3ac800_0_23"/>
          <p:cNvGraphicFramePr/>
          <p:nvPr>
            <p:extLst>
              <p:ext uri="{D42A27DB-BD31-4B8C-83A1-F6EECF244321}">
                <p14:modId xmlns:p14="http://schemas.microsoft.com/office/powerpoint/2010/main" val="2021266595"/>
              </p:ext>
            </p:extLst>
          </p:nvPr>
        </p:nvGraphicFramePr>
        <p:xfrm>
          <a:off x="286425" y="2350025"/>
          <a:ext cx="8399250" cy="4237890"/>
        </p:xfrm>
        <a:graphic>
          <a:graphicData uri="http://schemas.openxmlformats.org/drawingml/2006/table">
            <a:tbl>
              <a:tblPr>
                <a:noFill/>
                <a:tableStyleId>{1C143CD9-480D-4A85-9705-7175510B98DE}</a:tableStyleId>
              </a:tblPr>
              <a:tblGrid>
                <a:gridCol w="439800">
                  <a:extLst>
                    <a:ext uri="{9D8B030D-6E8A-4147-A177-3AD203B41FA5}">
                      <a16:colId xmlns:a16="http://schemas.microsoft.com/office/drawing/2014/main" val="20000"/>
                    </a:ext>
                  </a:extLst>
                </a:gridCol>
                <a:gridCol w="1491050">
                  <a:extLst>
                    <a:ext uri="{9D8B030D-6E8A-4147-A177-3AD203B41FA5}">
                      <a16:colId xmlns:a16="http://schemas.microsoft.com/office/drawing/2014/main" val="20001"/>
                    </a:ext>
                  </a:extLst>
                </a:gridCol>
                <a:gridCol w="6468400">
                  <a:extLst>
                    <a:ext uri="{9D8B030D-6E8A-4147-A177-3AD203B41FA5}">
                      <a16:colId xmlns:a16="http://schemas.microsoft.com/office/drawing/2014/main" val="20002"/>
                    </a:ext>
                  </a:extLst>
                </a:gridCol>
              </a:tblGrid>
              <a:tr h="463850">
                <a:tc>
                  <a:txBody>
                    <a:bodyPr/>
                    <a:lstStyle/>
                    <a:p>
                      <a:pPr marL="0" lvl="0" indent="0" algn="ctr" rtl="0">
                        <a:lnSpc>
                          <a:spcPct val="138000"/>
                        </a:lnSpc>
                        <a:spcBef>
                          <a:spcPts val="0"/>
                        </a:spcBef>
                        <a:spcAft>
                          <a:spcPts val="0"/>
                        </a:spcAft>
                        <a:buNone/>
                      </a:pPr>
                      <a:r>
                        <a:rPr lang="en-GB" sz="800">
                          <a:latin typeface="+mn-lt"/>
                          <a:ea typeface="Calibri"/>
                          <a:cs typeface="Calibri"/>
                          <a:sym typeface="Calibri"/>
                        </a:rPr>
                        <a:t> </a:t>
                      </a:r>
                      <a:endParaRPr sz="800">
                        <a:latin typeface="+mn-lt"/>
                        <a:ea typeface="Calibri"/>
                        <a:cs typeface="Calibri"/>
                        <a:sym typeface="Calibri"/>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dirty="0">
                          <a:latin typeface="+mn-lt"/>
                          <a:ea typeface="Verdana"/>
                          <a:cs typeface="Verdana"/>
                          <a:sym typeface="Verdana"/>
                        </a:rPr>
                        <a:t>Marks</a:t>
                      </a:r>
                      <a:endParaRPr dirty="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b="1">
                          <a:solidFill>
                            <a:srgbClr val="00B050"/>
                          </a:solidFill>
                          <a:latin typeface="+mn-lt"/>
                          <a:ea typeface="Verdana"/>
                          <a:cs typeface="Verdana"/>
                          <a:sym typeface="Verdana"/>
                        </a:rPr>
                        <a:t>AO3</a:t>
                      </a:r>
                      <a:r>
                        <a:rPr lang="en-GB">
                          <a:latin typeface="+mn-lt"/>
                          <a:ea typeface="Verdana"/>
                          <a:cs typeface="Verdana"/>
                          <a:sym typeface="Verdana"/>
                        </a:rPr>
                        <a:t>: </a:t>
                      </a:r>
                      <a:r>
                        <a:rPr lang="en-GB" b="1">
                          <a:latin typeface="+mn-lt"/>
                        </a:rPr>
                        <a:t> </a:t>
                      </a:r>
                      <a:r>
                        <a:rPr lang="en-GB" b="1">
                          <a:solidFill>
                            <a:srgbClr val="00B050"/>
                          </a:solidFill>
                          <a:latin typeface="+mn-lt"/>
                          <a:ea typeface="Verdana"/>
                          <a:cs typeface="Verdana"/>
                          <a:sym typeface="Verdana"/>
                        </a:rPr>
                        <a:t>Analyse and evaluate</a:t>
                      </a:r>
                      <a:r>
                        <a:rPr lang="en-GB">
                          <a:latin typeface="+mn-lt"/>
                          <a:ea typeface="Verdana"/>
                          <a:cs typeface="Verdana"/>
                          <a:sym typeface="Verdana"/>
                        </a:rPr>
                        <a:t> legal rules, principles concepts and issues. </a:t>
                      </a:r>
                      <a:endParaRPr>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0"/>
                  </a:ext>
                </a:extLst>
              </a:tr>
              <a:tr h="952275">
                <a:tc>
                  <a:txBody>
                    <a:bodyPr/>
                    <a:lstStyle/>
                    <a:p>
                      <a:pPr marL="0" lvl="0" indent="0" algn="ctr" rtl="0">
                        <a:lnSpc>
                          <a:spcPct val="138000"/>
                        </a:lnSpc>
                        <a:spcBef>
                          <a:spcPts val="0"/>
                        </a:spcBef>
                        <a:spcAft>
                          <a:spcPts val="0"/>
                        </a:spcAft>
                        <a:buNone/>
                      </a:pPr>
                      <a:r>
                        <a:rPr lang="en-GB" sz="1300">
                          <a:latin typeface="+mn-lt"/>
                          <a:ea typeface="Calibri"/>
                          <a:cs typeface="Calibri"/>
                          <a:sym typeface="Calibri"/>
                        </a:rPr>
                        <a:t>4</a:t>
                      </a:r>
                      <a:endParaRPr sz="1300">
                        <a:latin typeface="+mn-lt"/>
                        <a:ea typeface="Calibri"/>
                        <a:cs typeface="Calibri"/>
                        <a:sym typeface="Calibri"/>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14-18</a:t>
                      </a:r>
                      <a:endParaRPr sz="170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200" b="1" dirty="0">
                          <a:latin typeface="+mn-lt"/>
                          <a:ea typeface="Verdana"/>
                          <a:cs typeface="Verdana"/>
                          <a:sym typeface="Verdana"/>
                        </a:rPr>
                        <a:t>Excellent</a:t>
                      </a:r>
                      <a:r>
                        <a:rPr lang="en-GB" sz="1200" dirty="0">
                          <a:latin typeface="+mn-lt"/>
                          <a:ea typeface="Verdana"/>
                          <a:cs typeface="Verdana"/>
                          <a:sym typeface="Verdana"/>
                        </a:rPr>
                        <a:t>, detailed analysis of legal rules, principles, concepts and issues.</a:t>
                      </a:r>
                      <a:endParaRPr sz="1200" dirty="0">
                        <a:latin typeface="+mn-lt"/>
                        <a:ea typeface="Verdana"/>
                        <a:cs typeface="Verdana"/>
                        <a:sym typeface="Verdana"/>
                      </a:endParaRPr>
                    </a:p>
                    <a:p>
                      <a:pPr marL="0" lvl="0" indent="0" algn="l" rtl="0">
                        <a:lnSpc>
                          <a:spcPct val="100000"/>
                        </a:lnSpc>
                        <a:spcBef>
                          <a:spcPts val="0"/>
                        </a:spcBef>
                        <a:spcAft>
                          <a:spcPts val="0"/>
                        </a:spcAft>
                        <a:buNone/>
                      </a:pPr>
                      <a:r>
                        <a:rPr lang="en-GB" sz="1200" b="1" dirty="0">
                          <a:latin typeface="+mn-lt"/>
                          <a:ea typeface="Verdana"/>
                          <a:cs typeface="Verdana"/>
                          <a:sym typeface="Verdana"/>
                        </a:rPr>
                        <a:t>Excellent</a:t>
                      </a:r>
                      <a:r>
                        <a:rPr lang="en-GB" sz="1200" dirty="0">
                          <a:latin typeface="+mn-lt"/>
                          <a:ea typeface="Verdana"/>
                          <a:cs typeface="Verdana"/>
                          <a:sym typeface="Verdana"/>
                        </a:rPr>
                        <a:t> evaluation, including a valid and substantiated judgement. </a:t>
                      </a:r>
                      <a:endParaRPr sz="1200" dirty="0">
                        <a:latin typeface="+mn-lt"/>
                        <a:ea typeface="Verdana"/>
                        <a:cs typeface="Verdana"/>
                        <a:sym typeface="Verdana"/>
                      </a:endParaRPr>
                    </a:p>
                    <a:p>
                      <a:pPr marL="0" lvl="0" indent="0" algn="l" rtl="0">
                        <a:lnSpc>
                          <a:spcPct val="100000"/>
                        </a:lnSpc>
                        <a:spcBef>
                          <a:spcPts val="0"/>
                        </a:spcBef>
                        <a:spcAft>
                          <a:spcPts val="0"/>
                        </a:spcAft>
                        <a:buNone/>
                      </a:pPr>
                      <a:r>
                        <a:rPr lang="en-GB" sz="1200" b="1" dirty="0">
                          <a:latin typeface="+mn-lt"/>
                          <a:ea typeface="Verdana"/>
                          <a:cs typeface="Verdana"/>
                          <a:sym typeface="Verdana"/>
                        </a:rPr>
                        <a:t>Excellent</a:t>
                      </a:r>
                      <a:r>
                        <a:rPr lang="en-GB" sz="1200" dirty="0">
                          <a:latin typeface="+mn-lt"/>
                          <a:ea typeface="Verdana"/>
                          <a:cs typeface="Verdana"/>
                          <a:sym typeface="Verdana"/>
                        </a:rPr>
                        <a:t> use of supporting case law and legal authorities.</a:t>
                      </a:r>
                      <a:endParaRPr sz="1200" dirty="0">
                        <a:latin typeface="+mn-lt"/>
                        <a:ea typeface="Verdana"/>
                        <a:cs typeface="Verdana"/>
                        <a:sym typeface="Verdana"/>
                      </a:endParaRPr>
                    </a:p>
                    <a:p>
                      <a:pPr marL="0" lvl="0" indent="0" algn="l" rtl="0">
                        <a:lnSpc>
                          <a:spcPct val="100000"/>
                        </a:lnSpc>
                        <a:spcBef>
                          <a:spcPts val="0"/>
                        </a:spcBef>
                        <a:spcAft>
                          <a:spcPts val="0"/>
                        </a:spcAft>
                        <a:buNone/>
                      </a:pPr>
                      <a:r>
                        <a:rPr lang="en-GB" sz="1200" dirty="0">
                          <a:latin typeface="+mn-lt"/>
                          <a:ea typeface="Verdana"/>
                          <a:cs typeface="Verdana"/>
                          <a:sym typeface="Verdana"/>
                        </a:rPr>
                        <a:t>Writing demonstrates accurate grammar, punctuation and spelling.</a:t>
                      </a:r>
                      <a:endParaRPr sz="1200" dirty="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1"/>
                  </a:ext>
                </a:extLst>
              </a:tr>
              <a:tr h="895350">
                <a:tc>
                  <a:txBody>
                    <a:bodyPr/>
                    <a:lstStyle/>
                    <a:p>
                      <a:pPr marL="0" lvl="0" indent="0" algn="ctr" rtl="0">
                        <a:lnSpc>
                          <a:spcPct val="138000"/>
                        </a:lnSpc>
                        <a:spcBef>
                          <a:spcPts val="0"/>
                        </a:spcBef>
                        <a:spcAft>
                          <a:spcPts val="0"/>
                        </a:spcAft>
                        <a:buNone/>
                      </a:pPr>
                      <a:r>
                        <a:rPr lang="en-GB" sz="1300">
                          <a:latin typeface="+mn-lt"/>
                          <a:ea typeface="Calibri"/>
                          <a:cs typeface="Calibri"/>
                          <a:sym typeface="Calibri"/>
                        </a:rPr>
                        <a:t>3</a:t>
                      </a:r>
                      <a:endParaRPr sz="1300">
                        <a:latin typeface="+mn-lt"/>
                        <a:ea typeface="Calibri"/>
                        <a:cs typeface="Calibri"/>
                        <a:sym typeface="Calibri"/>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9-13</a:t>
                      </a:r>
                      <a:endParaRPr sz="170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200" b="1">
                          <a:latin typeface="+mn-lt"/>
                          <a:ea typeface="Verdana"/>
                          <a:cs typeface="Verdana"/>
                          <a:sym typeface="Verdana"/>
                        </a:rPr>
                        <a:t>Good</a:t>
                      </a:r>
                      <a:r>
                        <a:rPr lang="en-GB" sz="1200">
                          <a:latin typeface="+mn-lt"/>
                          <a:ea typeface="Verdana"/>
                          <a:cs typeface="Verdana"/>
                          <a:sym typeface="Verdana"/>
                        </a:rPr>
                        <a:t> analysis of legal rules, principles, concepts and issues.</a:t>
                      </a:r>
                      <a:endParaRPr sz="1200">
                        <a:latin typeface="+mn-lt"/>
                        <a:ea typeface="Verdana"/>
                        <a:cs typeface="Verdana"/>
                        <a:sym typeface="Verdana"/>
                      </a:endParaRPr>
                    </a:p>
                    <a:p>
                      <a:pPr marL="0" lvl="0" indent="0" algn="l" rtl="0">
                        <a:lnSpc>
                          <a:spcPct val="100000"/>
                        </a:lnSpc>
                        <a:spcBef>
                          <a:spcPts val="0"/>
                        </a:spcBef>
                        <a:spcAft>
                          <a:spcPts val="0"/>
                        </a:spcAft>
                        <a:buNone/>
                      </a:pPr>
                      <a:r>
                        <a:rPr lang="en-GB" sz="1200" b="1">
                          <a:latin typeface="+mn-lt"/>
                          <a:ea typeface="Verdana"/>
                          <a:cs typeface="Verdana"/>
                          <a:sym typeface="Verdana"/>
                        </a:rPr>
                        <a:t>Good</a:t>
                      </a:r>
                      <a:r>
                        <a:rPr lang="en-GB" sz="1200">
                          <a:latin typeface="+mn-lt"/>
                          <a:ea typeface="Verdana"/>
                          <a:cs typeface="Verdana"/>
                          <a:sym typeface="Verdana"/>
                        </a:rPr>
                        <a:t> evaluation, including a valid judgement. </a:t>
                      </a:r>
                      <a:endParaRPr sz="1200">
                        <a:latin typeface="+mn-lt"/>
                        <a:ea typeface="Verdana"/>
                        <a:cs typeface="Verdana"/>
                        <a:sym typeface="Verdana"/>
                      </a:endParaRPr>
                    </a:p>
                    <a:p>
                      <a:pPr marL="0" lvl="0" indent="0" algn="l" rtl="0">
                        <a:lnSpc>
                          <a:spcPct val="100000"/>
                        </a:lnSpc>
                        <a:spcBef>
                          <a:spcPts val="0"/>
                        </a:spcBef>
                        <a:spcAft>
                          <a:spcPts val="0"/>
                        </a:spcAft>
                        <a:buNone/>
                      </a:pPr>
                      <a:r>
                        <a:rPr lang="en-GB" sz="1200" b="1">
                          <a:latin typeface="+mn-lt"/>
                          <a:ea typeface="Verdana"/>
                          <a:cs typeface="Verdana"/>
                          <a:sym typeface="Verdana"/>
                        </a:rPr>
                        <a:t>Good</a:t>
                      </a:r>
                      <a:r>
                        <a:rPr lang="en-GB" sz="1200">
                          <a:latin typeface="+mn-lt"/>
                          <a:ea typeface="Verdana"/>
                          <a:cs typeface="Verdana"/>
                          <a:sym typeface="Verdana"/>
                        </a:rPr>
                        <a:t> use of supporting case law and legal authorities.</a:t>
                      </a:r>
                      <a:endParaRPr sz="1200">
                        <a:latin typeface="+mn-lt"/>
                        <a:ea typeface="Verdana"/>
                        <a:cs typeface="Verdana"/>
                        <a:sym typeface="Verdana"/>
                      </a:endParaRPr>
                    </a:p>
                    <a:p>
                      <a:pPr marL="0" lvl="0" indent="0" algn="l" rtl="0">
                        <a:lnSpc>
                          <a:spcPct val="100000"/>
                        </a:lnSpc>
                        <a:spcBef>
                          <a:spcPts val="0"/>
                        </a:spcBef>
                        <a:spcAft>
                          <a:spcPts val="0"/>
                        </a:spcAft>
                        <a:buNone/>
                      </a:pPr>
                      <a:r>
                        <a:rPr lang="en-GB" sz="1200">
                          <a:latin typeface="+mn-lt"/>
                          <a:ea typeface="Verdana"/>
                          <a:cs typeface="Verdana"/>
                          <a:sym typeface="Verdana"/>
                        </a:rPr>
                        <a:t>Writing demonstrates reasonably accurate grammar, punctuation and spelling.</a:t>
                      </a:r>
                      <a:endParaRPr sz="120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2"/>
                  </a:ext>
                </a:extLst>
              </a:tr>
              <a:tr h="993025">
                <a:tc>
                  <a:txBody>
                    <a:bodyPr/>
                    <a:lstStyle/>
                    <a:p>
                      <a:pPr marL="0" lvl="0" indent="0" algn="ctr" rtl="0">
                        <a:lnSpc>
                          <a:spcPct val="138000"/>
                        </a:lnSpc>
                        <a:spcBef>
                          <a:spcPts val="0"/>
                        </a:spcBef>
                        <a:spcAft>
                          <a:spcPts val="0"/>
                        </a:spcAft>
                        <a:buNone/>
                      </a:pPr>
                      <a:r>
                        <a:rPr lang="en-GB" sz="1300">
                          <a:latin typeface="+mn-lt"/>
                          <a:ea typeface="Calibri"/>
                          <a:cs typeface="Calibri"/>
                          <a:sym typeface="Calibri"/>
                        </a:rPr>
                        <a:t>2</a:t>
                      </a:r>
                      <a:endParaRPr sz="1300">
                        <a:latin typeface="+mn-lt"/>
                        <a:ea typeface="Calibri"/>
                        <a:cs typeface="Calibri"/>
                        <a:sym typeface="Calibri"/>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5-8</a:t>
                      </a:r>
                      <a:endParaRPr sz="170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200" b="1">
                          <a:latin typeface="+mn-lt"/>
                          <a:ea typeface="Verdana"/>
                          <a:cs typeface="Verdana"/>
                          <a:sym typeface="Verdana"/>
                        </a:rPr>
                        <a:t>Satisfactory</a:t>
                      </a:r>
                      <a:r>
                        <a:rPr lang="en-GB" sz="1200">
                          <a:latin typeface="+mn-lt"/>
                          <a:ea typeface="Verdana"/>
                          <a:cs typeface="Verdana"/>
                          <a:sym typeface="Verdana"/>
                        </a:rPr>
                        <a:t> analysis of legal rules, principles, concepts and issues.</a:t>
                      </a:r>
                      <a:endParaRPr sz="1200">
                        <a:latin typeface="+mn-lt"/>
                        <a:ea typeface="Verdana"/>
                        <a:cs typeface="Verdana"/>
                        <a:sym typeface="Verdana"/>
                      </a:endParaRPr>
                    </a:p>
                    <a:p>
                      <a:pPr marL="0" lvl="0" indent="0" algn="l" rtl="0">
                        <a:lnSpc>
                          <a:spcPct val="100000"/>
                        </a:lnSpc>
                        <a:spcBef>
                          <a:spcPts val="0"/>
                        </a:spcBef>
                        <a:spcAft>
                          <a:spcPts val="0"/>
                        </a:spcAft>
                        <a:buNone/>
                      </a:pPr>
                      <a:r>
                        <a:rPr lang="en-GB" sz="1200" b="1">
                          <a:latin typeface="+mn-lt"/>
                          <a:ea typeface="Verdana"/>
                          <a:cs typeface="Verdana"/>
                          <a:sym typeface="Verdana"/>
                        </a:rPr>
                        <a:t>Satisfactory</a:t>
                      </a:r>
                      <a:r>
                        <a:rPr lang="en-GB" sz="1200">
                          <a:latin typeface="+mn-lt"/>
                          <a:ea typeface="Verdana"/>
                          <a:cs typeface="Verdana"/>
                          <a:sym typeface="Verdana"/>
                        </a:rPr>
                        <a:t> evaluation, including reference to a judgement. </a:t>
                      </a:r>
                      <a:endParaRPr sz="1200">
                        <a:latin typeface="+mn-lt"/>
                        <a:ea typeface="Verdana"/>
                        <a:cs typeface="Verdana"/>
                        <a:sym typeface="Verdana"/>
                      </a:endParaRPr>
                    </a:p>
                    <a:p>
                      <a:pPr marL="0" lvl="0" indent="0" algn="l" rtl="0">
                        <a:lnSpc>
                          <a:spcPct val="100000"/>
                        </a:lnSpc>
                        <a:spcBef>
                          <a:spcPts val="0"/>
                        </a:spcBef>
                        <a:spcAft>
                          <a:spcPts val="0"/>
                        </a:spcAft>
                        <a:buNone/>
                      </a:pPr>
                      <a:r>
                        <a:rPr lang="en-GB" sz="1200" b="1">
                          <a:latin typeface="+mn-lt"/>
                          <a:ea typeface="Verdana"/>
                          <a:cs typeface="Verdana"/>
                          <a:sym typeface="Verdana"/>
                        </a:rPr>
                        <a:t>Satisfactory</a:t>
                      </a:r>
                      <a:r>
                        <a:rPr lang="en-GB" sz="1200">
                          <a:latin typeface="+mn-lt"/>
                          <a:ea typeface="Verdana"/>
                          <a:cs typeface="Verdana"/>
                          <a:sym typeface="Verdana"/>
                        </a:rPr>
                        <a:t> use of supporting case law and legal authorities.</a:t>
                      </a:r>
                      <a:endParaRPr sz="1200">
                        <a:latin typeface="+mn-lt"/>
                        <a:ea typeface="Verdana"/>
                        <a:cs typeface="Verdana"/>
                        <a:sym typeface="Verdana"/>
                      </a:endParaRPr>
                    </a:p>
                    <a:p>
                      <a:pPr marL="0" lvl="0" indent="0" algn="l" rtl="0">
                        <a:lnSpc>
                          <a:spcPct val="100000"/>
                        </a:lnSpc>
                        <a:spcBef>
                          <a:spcPts val="0"/>
                        </a:spcBef>
                        <a:spcAft>
                          <a:spcPts val="0"/>
                        </a:spcAft>
                        <a:buNone/>
                      </a:pPr>
                      <a:r>
                        <a:rPr lang="en-GB" sz="1200">
                          <a:latin typeface="+mn-lt"/>
                          <a:ea typeface="Verdana"/>
                          <a:cs typeface="Verdana"/>
                          <a:sym typeface="Verdana"/>
                        </a:rPr>
                        <a:t>Writing demonstrates some errors in grammar, punctuation and spelling.</a:t>
                      </a:r>
                      <a:endParaRPr sz="120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3"/>
                  </a:ext>
                </a:extLst>
              </a:tr>
              <a:tr h="722750">
                <a:tc>
                  <a:txBody>
                    <a:bodyPr/>
                    <a:lstStyle/>
                    <a:p>
                      <a:pPr marL="0" lvl="0" indent="0" algn="ctr" rtl="0">
                        <a:lnSpc>
                          <a:spcPct val="138000"/>
                        </a:lnSpc>
                        <a:spcBef>
                          <a:spcPts val="0"/>
                        </a:spcBef>
                        <a:spcAft>
                          <a:spcPts val="0"/>
                        </a:spcAft>
                        <a:buNone/>
                      </a:pPr>
                      <a:r>
                        <a:rPr lang="en-GB" sz="1300">
                          <a:latin typeface="+mn-lt"/>
                          <a:ea typeface="Calibri"/>
                          <a:cs typeface="Calibri"/>
                          <a:sym typeface="Calibri"/>
                        </a:rPr>
                        <a:t>1</a:t>
                      </a:r>
                      <a:endParaRPr sz="1300">
                        <a:latin typeface="+mn-lt"/>
                        <a:ea typeface="Calibri"/>
                        <a:cs typeface="Calibri"/>
                        <a:sym typeface="Calibri"/>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a:latin typeface="+mn-lt"/>
                          <a:ea typeface="Verdana"/>
                          <a:cs typeface="Verdana"/>
                          <a:sym typeface="Verdana"/>
                        </a:rPr>
                        <a:t>1-4</a:t>
                      </a:r>
                      <a:endParaRPr sz="170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200" b="1" dirty="0">
                          <a:latin typeface="+mn-lt"/>
                          <a:ea typeface="Verdana"/>
                          <a:cs typeface="Verdana"/>
                          <a:sym typeface="Verdana"/>
                        </a:rPr>
                        <a:t>Basic</a:t>
                      </a:r>
                      <a:r>
                        <a:rPr lang="en-GB" sz="1200" dirty="0">
                          <a:latin typeface="+mn-lt"/>
                          <a:ea typeface="Verdana"/>
                          <a:cs typeface="Verdana"/>
                          <a:sym typeface="Verdana"/>
                        </a:rPr>
                        <a:t> analysis of legal rules, principles, concepts and issues.</a:t>
                      </a:r>
                      <a:endParaRPr sz="1200" dirty="0">
                        <a:latin typeface="+mn-lt"/>
                        <a:ea typeface="Verdana"/>
                        <a:cs typeface="Verdana"/>
                        <a:sym typeface="Verdana"/>
                      </a:endParaRPr>
                    </a:p>
                    <a:p>
                      <a:pPr marL="0" lvl="0" indent="0" algn="l" rtl="0">
                        <a:lnSpc>
                          <a:spcPct val="100000"/>
                        </a:lnSpc>
                        <a:spcBef>
                          <a:spcPts val="0"/>
                        </a:spcBef>
                        <a:spcAft>
                          <a:spcPts val="0"/>
                        </a:spcAft>
                        <a:buNone/>
                      </a:pPr>
                      <a:r>
                        <a:rPr lang="en-GB" sz="1200" b="1" dirty="0">
                          <a:latin typeface="+mn-lt"/>
                          <a:ea typeface="Verdana"/>
                          <a:cs typeface="Verdana"/>
                          <a:sym typeface="Verdana"/>
                        </a:rPr>
                        <a:t>Basic</a:t>
                      </a:r>
                      <a:r>
                        <a:rPr lang="en-GB" sz="1200" dirty="0">
                          <a:latin typeface="+mn-lt"/>
                          <a:ea typeface="Verdana"/>
                          <a:cs typeface="Verdana"/>
                          <a:sym typeface="Verdana"/>
                        </a:rPr>
                        <a:t> evaluation of the question. </a:t>
                      </a:r>
                      <a:endParaRPr sz="1200" dirty="0">
                        <a:latin typeface="+mn-lt"/>
                        <a:ea typeface="Verdana"/>
                        <a:cs typeface="Verdana"/>
                        <a:sym typeface="Verdana"/>
                      </a:endParaRPr>
                    </a:p>
                    <a:p>
                      <a:pPr marL="0" lvl="0" indent="0" algn="l" rtl="0">
                        <a:lnSpc>
                          <a:spcPct val="100000"/>
                        </a:lnSpc>
                        <a:spcBef>
                          <a:spcPts val="0"/>
                        </a:spcBef>
                        <a:spcAft>
                          <a:spcPts val="0"/>
                        </a:spcAft>
                        <a:buNone/>
                      </a:pPr>
                      <a:r>
                        <a:rPr lang="en-GB" sz="1200" b="1" dirty="0">
                          <a:latin typeface="+mn-lt"/>
                          <a:ea typeface="Verdana"/>
                          <a:cs typeface="Verdana"/>
                          <a:sym typeface="Verdana"/>
                        </a:rPr>
                        <a:t>Basic</a:t>
                      </a:r>
                      <a:r>
                        <a:rPr lang="en-GB" sz="1200" dirty="0">
                          <a:latin typeface="+mn-lt"/>
                          <a:ea typeface="Verdana"/>
                          <a:cs typeface="Verdana"/>
                          <a:sym typeface="Verdana"/>
                        </a:rPr>
                        <a:t> use of supporting case law and legal authorities.</a:t>
                      </a:r>
                      <a:endParaRPr sz="1200" dirty="0">
                        <a:latin typeface="+mn-lt"/>
                        <a:ea typeface="Verdana"/>
                        <a:cs typeface="Verdana"/>
                        <a:sym typeface="Verdana"/>
                      </a:endParaRPr>
                    </a:p>
                    <a:p>
                      <a:pPr marL="0" lvl="0" indent="0" algn="l" rtl="0">
                        <a:lnSpc>
                          <a:spcPct val="100000"/>
                        </a:lnSpc>
                        <a:spcBef>
                          <a:spcPts val="0"/>
                        </a:spcBef>
                        <a:spcAft>
                          <a:spcPts val="0"/>
                        </a:spcAft>
                        <a:buNone/>
                      </a:pPr>
                      <a:r>
                        <a:rPr lang="en-GB" sz="1200" dirty="0">
                          <a:latin typeface="+mn-lt"/>
                          <a:ea typeface="Verdana"/>
                          <a:cs typeface="Verdana"/>
                          <a:sym typeface="Verdana"/>
                        </a:rPr>
                        <a:t>Writing demonstrates many errors in grammar, punctuation and spelling.</a:t>
                      </a:r>
                      <a:endParaRPr sz="1200" dirty="0">
                        <a:latin typeface="+mn-lt"/>
                        <a:ea typeface="Verdana"/>
                        <a:cs typeface="Verdana"/>
                        <a:sym typeface="Verdana"/>
                      </a:endParaRPr>
                    </a:p>
                  </a:txBody>
                  <a:tcPr marL="47625" marR="47625" marT="91425" marB="91425"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421320B-CB46-43AB-8824-7C048A7DCB60}">
  <ds:schemaRefs>
    <ds:schemaRef ds:uri="http://schemas.openxmlformats.org/package/2006/metadata/core-properties"/>
    <ds:schemaRef ds:uri="http://schemas.microsoft.com/office/2006/documentManagement/types"/>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85858775-903C-49D9-AA08-3DE06F591F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278F72-2028-4BCA-989F-9C448A5B78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TotalTime>
  <Words>3948</Words>
  <Application>Microsoft Office PowerPoint</Application>
  <PresentationFormat>On-screen Show (4:3)</PresentationFormat>
  <Paragraphs>250</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Pacifico</vt:lpstr>
      <vt:lpstr>Calibri</vt:lpstr>
      <vt:lpstr>Office Theme</vt:lpstr>
      <vt:lpstr> Assessing WJEC AS level Law Unit 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law@wjec.co.uk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WJEC AS level Law Unit 2  Centre determined grades (CDGs) in summer 2021</dc:title>
  <dc:creator>Ebbsworth, Mike</dc:creator>
  <cp:lastModifiedBy>Richard, Sophie</cp:lastModifiedBy>
  <cp:revision>3</cp:revision>
  <dcterms:created xsi:type="dcterms:W3CDTF">2015-01-19T21:10:31Z</dcterms:created>
  <dcterms:modified xsi:type="dcterms:W3CDTF">2022-01-26T11:09:06Z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